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5197" r:id="rId1"/>
    <p:sldMasterId id="2147485265" r:id="rId2"/>
  </p:sldMasterIdLst>
  <p:notesMasterIdLst>
    <p:notesMasterId r:id="rId30"/>
  </p:notesMasterIdLst>
  <p:handoutMasterIdLst>
    <p:handoutMasterId r:id="rId31"/>
  </p:handoutMasterIdLst>
  <p:sldIdLst>
    <p:sldId id="256" r:id="rId3"/>
    <p:sldId id="262" r:id="rId4"/>
    <p:sldId id="325" r:id="rId5"/>
    <p:sldId id="303" r:id="rId6"/>
    <p:sldId id="351" r:id="rId7"/>
    <p:sldId id="326" r:id="rId8"/>
    <p:sldId id="349" r:id="rId9"/>
    <p:sldId id="328" r:id="rId10"/>
    <p:sldId id="319" r:id="rId11"/>
    <p:sldId id="354" r:id="rId12"/>
    <p:sldId id="353" r:id="rId13"/>
    <p:sldId id="352" r:id="rId14"/>
    <p:sldId id="322" r:id="rId15"/>
    <p:sldId id="324" r:id="rId16"/>
    <p:sldId id="337" r:id="rId17"/>
    <p:sldId id="336" r:id="rId18"/>
    <p:sldId id="314" r:id="rId19"/>
    <p:sldId id="341" r:id="rId20"/>
    <p:sldId id="340" r:id="rId21"/>
    <p:sldId id="338" r:id="rId22"/>
    <p:sldId id="339" r:id="rId23"/>
    <p:sldId id="347" r:id="rId24"/>
    <p:sldId id="331" r:id="rId25"/>
    <p:sldId id="329" r:id="rId26"/>
    <p:sldId id="348" r:id="rId27"/>
    <p:sldId id="332" r:id="rId28"/>
    <p:sldId id="309" r:id="rId2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y C. Hallward-Driemeier" initials="MCH" lastIdx="1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8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Uganda: Change in Employment By Location and Firm Size</a:t>
            </a:r>
          </a:p>
          <a:p>
            <a:pPr>
              <a:defRPr/>
            </a:pPr>
            <a:r>
              <a:rPr lang="en-US"/>
              <a:t>2001-2011 </a:t>
            </a:r>
            <a:r>
              <a:rPr lang="en-US" baseline="0"/>
              <a:t> 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743561404340344"/>
          <c:y val="0.16004295287026685"/>
          <c:w val="0.84977202622290926"/>
          <c:h val="0.71495922781707344"/>
        </c:manualLayout>
      </c:layout>
      <c:barChart>
        <c:barDir val="col"/>
        <c:grouping val="clustered"/>
        <c:varyColors val="0"/>
        <c:ser>
          <c:idx val="0"/>
          <c:order val="0"/>
          <c:tx>
            <c:v>Change (2001-2011)</c:v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cat>
            <c:strRef>
              <c:f>(AGGREGATES!$B$132:$B$135,AGGREGATES!$B$138:$B$141,AGGREGATES!$B$144:$B$147,AGGREGATES!$B$150:$B$153)</c:f>
              <c:strCache>
                <c:ptCount val="16"/>
                <c:pt idx="0">
                  <c:v>CITY Large</c:v>
                </c:pt>
                <c:pt idx="1">
                  <c:v>CITY Medium</c:v>
                </c:pt>
                <c:pt idx="2">
                  <c:v>CITY Small</c:v>
                </c:pt>
                <c:pt idx="3">
                  <c:v>CITY Micro</c:v>
                </c:pt>
                <c:pt idx="4">
                  <c:v>OTHER URBAN Large</c:v>
                </c:pt>
                <c:pt idx="5">
                  <c:v>OTHER URBAN Medium</c:v>
                </c:pt>
                <c:pt idx="6">
                  <c:v>OTHER URBAN Small</c:v>
                </c:pt>
                <c:pt idx="7">
                  <c:v>OTHER URBAN Micro</c:v>
                </c:pt>
                <c:pt idx="8">
                  <c:v>RURAL Large</c:v>
                </c:pt>
                <c:pt idx="9">
                  <c:v>RURAL Medium</c:v>
                </c:pt>
                <c:pt idx="10">
                  <c:v>RURAL Small</c:v>
                </c:pt>
                <c:pt idx="11">
                  <c:v>RURAL Micro</c:v>
                </c:pt>
                <c:pt idx="12">
                  <c:v>SEC URBAN Large</c:v>
                </c:pt>
                <c:pt idx="13">
                  <c:v>SEC URBAN Medium</c:v>
                </c:pt>
                <c:pt idx="14">
                  <c:v>SEC URBAN Small</c:v>
                </c:pt>
                <c:pt idx="15">
                  <c:v>SEC URBAN Micro</c:v>
                </c:pt>
              </c:strCache>
            </c:strRef>
          </c:cat>
          <c:val>
            <c:numRef>
              <c:f>(AGGREGATES!$E$132:$E$135,AGGREGATES!$E$138:$E$141,AGGREGATES!$E$144:$E$147,AGGREGATES!$E$150:$E$153)</c:f>
              <c:numCache>
                <c:formatCode>General</c:formatCode>
                <c:ptCount val="16"/>
                <c:pt idx="0">
                  <c:v>-6641</c:v>
                </c:pt>
                <c:pt idx="1">
                  <c:v>10578</c:v>
                </c:pt>
                <c:pt idx="2">
                  <c:v>51537</c:v>
                </c:pt>
                <c:pt idx="3">
                  <c:v>148789</c:v>
                </c:pt>
                <c:pt idx="4">
                  <c:v>-6733</c:v>
                </c:pt>
                <c:pt idx="5">
                  <c:v>4775</c:v>
                </c:pt>
                <c:pt idx="6">
                  <c:v>8607</c:v>
                </c:pt>
                <c:pt idx="7">
                  <c:v>78454</c:v>
                </c:pt>
                <c:pt idx="8">
                  <c:v>-5146</c:v>
                </c:pt>
                <c:pt idx="9">
                  <c:v>4573</c:v>
                </c:pt>
                <c:pt idx="10">
                  <c:v>13294</c:v>
                </c:pt>
                <c:pt idx="11">
                  <c:v>180997</c:v>
                </c:pt>
                <c:pt idx="12">
                  <c:v>-2264</c:v>
                </c:pt>
                <c:pt idx="13">
                  <c:v>6991</c:v>
                </c:pt>
                <c:pt idx="14">
                  <c:v>13728</c:v>
                </c:pt>
                <c:pt idx="15">
                  <c:v>60122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771392"/>
        <c:axId val="43772928"/>
      </c:barChart>
      <c:catAx>
        <c:axId val="437713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 b="0"/>
            </a:pPr>
            <a:endParaRPr lang="en-US"/>
          </a:p>
        </c:txPr>
        <c:crossAx val="43772928"/>
        <c:crosses val="autoZero"/>
        <c:auto val="1"/>
        <c:lblAlgn val="ctr"/>
        <c:lblOffset val="100"/>
        <c:noMultiLvlLbl val="0"/>
      </c:catAx>
      <c:valAx>
        <c:axId val="437729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Change in Employment</a:t>
                </a:r>
                <a:r>
                  <a:rPr lang="en-US" baseline="0"/>
                  <a:t> in Established Firms (UBR 2001 and Business Census 2011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437713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8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3DBA7A50-5B9A-406D-8CED-889D5C4D14A0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8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E5A40DF9-512F-4A89-9578-FBAE9BE85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786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8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A71A1D80-6E9F-45F2-A92F-5D83A71D29A9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16427"/>
            <a:ext cx="5485158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8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0D0E2DFE-3C21-443A-8C78-5AEF07B95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28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be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0E2DFE-3C21-443A-8C78-5AEF07B9520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23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B36A55-19CB-4B1E-A32A-765BFEE3840F}" type="slidenum">
              <a:rPr lang="de-DE"/>
              <a:pPr/>
              <a:t>10</a:t>
            </a:fld>
            <a:endParaRPr lang="de-DE"/>
          </a:p>
        </p:txBody>
      </p:sp>
      <p:sp>
        <p:nvSpPr>
          <p:cNvPr id="2979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85950" y="1196975"/>
            <a:ext cx="10587038" cy="7942263"/>
          </a:xfrm>
          <a:ln/>
        </p:spPr>
      </p:sp>
      <p:sp>
        <p:nvSpPr>
          <p:cNvPr id="2979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B36A55-19CB-4B1E-A32A-765BFEE3840F}" type="slidenum">
              <a:rPr lang="de-DE"/>
              <a:pPr/>
              <a:t>11</a:t>
            </a:fld>
            <a:endParaRPr lang="de-DE"/>
          </a:p>
        </p:txBody>
      </p:sp>
      <p:sp>
        <p:nvSpPr>
          <p:cNvPr id="2979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85950" y="1196975"/>
            <a:ext cx="10587038" cy="7942263"/>
          </a:xfrm>
          <a:ln/>
        </p:spPr>
      </p:sp>
      <p:sp>
        <p:nvSpPr>
          <p:cNvPr id="2979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B36A55-19CB-4B1E-A32A-765BFEE3840F}" type="slidenum">
              <a:rPr lang="de-DE"/>
              <a:pPr/>
              <a:t>18</a:t>
            </a:fld>
            <a:endParaRPr lang="de-DE"/>
          </a:p>
        </p:txBody>
      </p:sp>
      <p:sp>
        <p:nvSpPr>
          <p:cNvPr id="2979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85950" y="1196975"/>
            <a:ext cx="10587038" cy="7942263"/>
          </a:xfrm>
          <a:ln/>
        </p:spPr>
      </p:sp>
      <p:sp>
        <p:nvSpPr>
          <p:cNvPr id="2979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B36A55-19CB-4B1E-A32A-765BFEE3840F}" type="slidenum">
              <a:rPr lang="de-DE"/>
              <a:pPr/>
              <a:t>19</a:t>
            </a:fld>
            <a:endParaRPr lang="de-DE"/>
          </a:p>
        </p:txBody>
      </p:sp>
      <p:sp>
        <p:nvSpPr>
          <p:cNvPr id="2979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85950" y="1196975"/>
            <a:ext cx="10587038" cy="7942263"/>
          </a:xfrm>
          <a:ln/>
        </p:spPr>
      </p:sp>
      <p:sp>
        <p:nvSpPr>
          <p:cNvPr id="2979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B36A55-19CB-4B1E-A32A-765BFEE3840F}" type="slidenum">
              <a:rPr lang="de-DE"/>
              <a:pPr/>
              <a:t>20</a:t>
            </a:fld>
            <a:endParaRPr lang="de-DE"/>
          </a:p>
        </p:txBody>
      </p:sp>
      <p:sp>
        <p:nvSpPr>
          <p:cNvPr id="2979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85950" y="1196975"/>
            <a:ext cx="10587038" cy="7942263"/>
          </a:xfrm>
          <a:ln/>
        </p:spPr>
      </p:sp>
      <p:sp>
        <p:nvSpPr>
          <p:cNvPr id="2979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g num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B36A55-19CB-4B1E-A32A-765BFEE3840F}" type="slidenum">
              <a:rPr lang="de-DE"/>
              <a:pPr/>
              <a:t>22</a:t>
            </a:fld>
            <a:endParaRPr lang="de-DE"/>
          </a:p>
        </p:txBody>
      </p:sp>
      <p:sp>
        <p:nvSpPr>
          <p:cNvPr id="2979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85950" y="1196975"/>
            <a:ext cx="10587038" cy="7942263"/>
          </a:xfrm>
          <a:ln/>
        </p:spPr>
      </p:sp>
      <p:sp>
        <p:nvSpPr>
          <p:cNvPr id="2979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0E2DFE-3C21-443A-8C78-5AEF07B9520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35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marL="0" marR="0" indent="0" algn="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 typeface="Wingdings" charset="0"/>
              <a:buNone/>
              <a:tabLst/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942013" y="6107113"/>
            <a:ext cx="2551112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9" y="4822166"/>
            <a:ext cx="5074578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79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BCB01-0F55-471E-BD18-BD427D6269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7100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6"/>
            <a:ext cx="8569158" cy="461819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89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003049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BBB3D-EC26-4021-A91A-0988ED20D4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22039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4"/>
            <a:ext cx="8410104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78AF9-EFA8-4F27-A1D7-73D3987F8E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332366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50568-C4DB-4DA1-AB83-0C83244876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65818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020C1-69B5-47D6-B247-1B4202ABF3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12628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1" name="Footer Placeholder 1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32" name="Slide Number Placeholder 2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EAF77-B2B5-4BC3-97A9-185C67A13F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545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4064001"/>
            <a:ext cx="3978929" cy="1751263"/>
          </a:xfrm>
        </p:spPr>
        <p:txBody>
          <a:bodyPr/>
          <a:lstStyle>
            <a:lvl1pPr>
              <a:defRPr sz="3000" b="0" i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A6C75-1EBA-466E-B284-9FFBCE68DE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56671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846513" y="5302250"/>
            <a:ext cx="5297487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3075216"/>
            <a:ext cx="3978929" cy="1950356"/>
          </a:xfrm>
        </p:spPr>
        <p:txBody>
          <a:bodyPr/>
          <a:lstStyle>
            <a:lvl1pPr>
              <a:defRPr sz="3000" b="0" i="0" baseline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14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32417"/>
            <a:ext cx="8445500" cy="506941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BA82F-EA31-45CF-A61A-C37626CCDC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34194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390BF-8E1E-4E60-8A5F-B7A8300147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9631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>
              <a:solidFill>
                <a:schemeClr val="bg2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942013" y="6107113"/>
            <a:ext cx="2551112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9" y="4822166"/>
            <a:ext cx="5074578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93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93C08-57A3-49AE-91BF-24DC968A38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83006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14088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71686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50F03-1CCC-4DD3-A0B1-E6BD20FFA3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51412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61" name="Rectangle 67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238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/>
          <a:lstStyle>
            <a:lvl1pPr>
              <a:defRPr sz="2200" b="0" i="0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4"/>
            <a:ext cx="8529637" cy="52499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84151-40C9-4F70-B5A3-9B2E9F8A35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27015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302125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396005" y="1189789"/>
            <a:ext cx="703947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408676" y="3000005"/>
            <a:ext cx="7026799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716588" y="6116638"/>
            <a:ext cx="2719387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9" y="4822166"/>
            <a:ext cx="5074578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72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360363" y="6356350"/>
            <a:ext cx="3175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FA4A1-659D-47DA-8B68-B3639E0B7F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66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10670" y="6644194"/>
            <a:ext cx="1904932" cy="186271"/>
          </a:xfrm>
          <a:prstGeom prst="rect">
            <a:avLst/>
          </a:prstGeom>
        </p:spPr>
        <p:txBody>
          <a:bodyPr lIns="93296" tIns="46648" rIns="93296" bIns="46648"/>
          <a:lstStyle>
            <a:lvl1pPr>
              <a:defRPr/>
            </a:lvl1pPr>
          </a:lstStyle>
          <a:p>
            <a:fld id="{27560F94-4065-42A2-A90C-1CCE0DE2D179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621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FA4A1-659D-47DA-8B68-B3639E0B7F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93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60420 w 638"/>
              <a:gd name="T3" fmla="*/ 174625 h 1194"/>
              <a:gd name="T4" fmla="*/ 124019 w 638"/>
              <a:gd name="T5" fmla="*/ 342900 h 1194"/>
              <a:gd name="T6" fmla="*/ 168539 w 638"/>
              <a:gd name="T7" fmla="*/ 482600 h 1194"/>
              <a:gd name="T8" fmla="*/ 216238 w 638"/>
              <a:gd name="T9" fmla="*/ 631825 h 1194"/>
              <a:gd name="T10" fmla="*/ 260758 w 638"/>
              <a:gd name="T11" fmla="*/ 803275 h 1194"/>
              <a:gd name="T12" fmla="*/ 327537 w 638"/>
              <a:gd name="T13" fmla="*/ 1066800 h 1194"/>
              <a:gd name="T14" fmla="*/ 375237 w 638"/>
              <a:gd name="T15" fmla="*/ 1250950 h 1194"/>
              <a:gd name="T16" fmla="*/ 432477 w 638"/>
              <a:gd name="T17" fmla="*/ 1571625 h 1194"/>
              <a:gd name="T18" fmla="*/ 454736 w 638"/>
              <a:gd name="T19" fmla="*/ 1724025 h 1194"/>
              <a:gd name="T20" fmla="*/ 480176 w 638"/>
              <a:gd name="T21" fmla="*/ 1895475 h 1194"/>
              <a:gd name="T22" fmla="*/ 1014412 w 638"/>
              <a:gd name="T23" fmla="*/ 1895475 h 1194"/>
              <a:gd name="T24" fmla="*/ 992152 w 638"/>
              <a:gd name="T25" fmla="*/ 1812925 h 1194"/>
              <a:gd name="T26" fmla="*/ 950813 w 638"/>
              <a:gd name="T27" fmla="*/ 1682750 h 1194"/>
              <a:gd name="T28" fmla="*/ 909473 w 638"/>
              <a:gd name="T29" fmla="*/ 1555750 h 1194"/>
              <a:gd name="T30" fmla="*/ 871313 w 638"/>
              <a:gd name="T31" fmla="*/ 1447800 h 1194"/>
              <a:gd name="T32" fmla="*/ 785454 w 638"/>
              <a:gd name="T33" fmla="*/ 1244600 h 1194"/>
              <a:gd name="T34" fmla="*/ 725034 w 638"/>
              <a:gd name="T35" fmla="*/ 1108075 h 1194"/>
              <a:gd name="T36" fmla="*/ 674155 w 638"/>
              <a:gd name="T37" fmla="*/ 993775 h 1194"/>
              <a:gd name="T38" fmla="*/ 601015 w 638"/>
              <a:gd name="T39" fmla="*/ 844550 h 1194"/>
              <a:gd name="T40" fmla="*/ 540596 w 638"/>
              <a:gd name="T41" fmla="*/ 746125 h 1194"/>
              <a:gd name="T42" fmla="*/ 486536 w 638"/>
              <a:gd name="T43" fmla="*/ 657225 h 1194"/>
              <a:gd name="T44" fmla="*/ 426117 w 638"/>
              <a:gd name="T45" fmla="*/ 542925 h 1194"/>
              <a:gd name="T46" fmla="*/ 362517 w 638"/>
              <a:gd name="T47" fmla="*/ 454025 h 1194"/>
              <a:gd name="T48" fmla="*/ 276658 w 638"/>
              <a:gd name="T49" fmla="*/ 333375 h 1194"/>
              <a:gd name="T50" fmla="*/ 193978 w 638"/>
              <a:gd name="T51" fmla="*/ 222250 h 1194"/>
              <a:gd name="T52" fmla="*/ 92219 w 638"/>
              <a:gd name="T53" fmla="*/ 82550 h 1194"/>
              <a:gd name="T54" fmla="*/ 47700 w 638"/>
              <a:gd name="T55" fmla="*/ 3175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3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DCD9F-91BD-4E60-83E5-C20055D45D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393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60420 w 638"/>
              <a:gd name="T3" fmla="*/ 174625 h 1194"/>
              <a:gd name="T4" fmla="*/ 124019 w 638"/>
              <a:gd name="T5" fmla="*/ 342900 h 1194"/>
              <a:gd name="T6" fmla="*/ 168539 w 638"/>
              <a:gd name="T7" fmla="*/ 482600 h 1194"/>
              <a:gd name="T8" fmla="*/ 216238 w 638"/>
              <a:gd name="T9" fmla="*/ 631825 h 1194"/>
              <a:gd name="T10" fmla="*/ 260758 w 638"/>
              <a:gd name="T11" fmla="*/ 803275 h 1194"/>
              <a:gd name="T12" fmla="*/ 327537 w 638"/>
              <a:gd name="T13" fmla="*/ 1066800 h 1194"/>
              <a:gd name="T14" fmla="*/ 375237 w 638"/>
              <a:gd name="T15" fmla="*/ 1250950 h 1194"/>
              <a:gd name="T16" fmla="*/ 432477 w 638"/>
              <a:gd name="T17" fmla="*/ 1571625 h 1194"/>
              <a:gd name="T18" fmla="*/ 454736 w 638"/>
              <a:gd name="T19" fmla="*/ 1724025 h 1194"/>
              <a:gd name="T20" fmla="*/ 480176 w 638"/>
              <a:gd name="T21" fmla="*/ 1895475 h 1194"/>
              <a:gd name="T22" fmla="*/ 1014412 w 638"/>
              <a:gd name="T23" fmla="*/ 1895475 h 1194"/>
              <a:gd name="T24" fmla="*/ 992152 w 638"/>
              <a:gd name="T25" fmla="*/ 1812925 h 1194"/>
              <a:gd name="T26" fmla="*/ 950813 w 638"/>
              <a:gd name="T27" fmla="*/ 1682750 h 1194"/>
              <a:gd name="T28" fmla="*/ 909473 w 638"/>
              <a:gd name="T29" fmla="*/ 1555750 h 1194"/>
              <a:gd name="T30" fmla="*/ 871313 w 638"/>
              <a:gd name="T31" fmla="*/ 1447800 h 1194"/>
              <a:gd name="T32" fmla="*/ 785454 w 638"/>
              <a:gd name="T33" fmla="*/ 1244600 h 1194"/>
              <a:gd name="T34" fmla="*/ 725034 w 638"/>
              <a:gd name="T35" fmla="*/ 1108075 h 1194"/>
              <a:gd name="T36" fmla="*/ 674155 w 638"/>
              <a:gd name="T37" fmla="*/ 993775 h 1194"/>
              <a:gd name="T38" fmla="*/ 601015 w 638"/>
              <a:gd name="T39" fmla="*/ 844550 h 1194"/>
              <a:gd name="T40" fmla="*/ 540596 w 638"/>
              <a:gd name="T41" fmla="*/ 746125 h 1194"/>
              <a:gd name="T42" fmla="*/ 486536 w 638"/>
              <a:gd name="T43" fmla="*/ 657225 h 1194"/>
              <a:gd name="T44" fmla="*/ 426117 w 638"/>
              <a:gd name="T45" fmla="*/ 542925 h 1194"/>
              <a:gd name="T46" fmla="*/ 362517 w 638"/>
              <a:gd name="T47" fmla="*/ 454025 h 1194"/>
              <a:gd name="T48" fmla="*/ 276658 w 638"/>
              <a:gd name="T49" fmla="*/ 333375 h 1194"/>
              <a:gd name="T50" fmla="*/ 193978 w 638"/>
              <a:gd name="T51" fmla="*/ 222250 h 1194"/>
              <a:gd name="T52" fmla="*/ 92219 w 638"/>
              <a:gd name="T53" fmla="*/ 82550 h 1194"/>
              <a:gd name="T54" fmla="*/ 47700 w 638"/>
              <a:gd name="T55" fmla="*/ 3175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4" y="301625"/>
            <a:ext cx="8439487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025408"/>
            <a:ext cx="8435473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1C18E-8112-44C9-8E4C-CF774C0B2D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502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4" y="306742"/>
            <a:ext cx="3010890" cy="5616076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295615"/>
            <a:ext cx="5207000" cy="5592567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7E47E-82CB-46E9-AB40-EFD9F2BF8B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7169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47975" y="6356350"/>
            <a:ext cx="5600700" cy="328613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213" y="6329363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2" r:id="rId1"/>
    <p:sldLayoutId id="2147485373" r:id="rId2"/>
    <p:sldLayoutId id="2147485374" r:id="rId3"/>
    <p:sldLayoutId id="2147485381" r:id="rId4"/>
    <p:sldLayoutId id="2147485382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0802 w 638"/>
              <a:gd name="T3" fmla="*/ 49287 h 1194"/>
              <a:gd name="T4" fmla="*/ 42698 w 638"/>
              <a:gd name="T5" fmla="*/ 96782 h 1194"/>
              <a:gd name="T6" fmla="*/ 58026 w 638"/>
              <a:gd name="T7" fmla="*/ 136211 h 1194"/>
              <a:gd name="T8" fmla="*/ 74448 w 638"/>
              <a:gd name="T9" fmla="*/ 178329 h 1194"/>
              <a:gd name="T10" fmla="*/ 89776 w 638"/>
              <a:gd name="T11" fmla="*/ 226720 h 1194"/>
              <a:gd name="T12" fmla="*/ 112767 w 638"/>
              <a:gd name="T13" fmla="*/ 301098 h 1194"/>
              <a:gd name="T14" fmla="*/ 129190 w 638"/>
              <a:gd name="T15" fmla="*/ 353073 h 1194"/>
              <a:gd name="T16" fmla="*/ 148897 w 638"/>
              <a:gd name="T17" fmla="*/ 443582 h 1194"/>
              <a:gd name="T18" fmla="*/ 156560 w 638"/>
              <a:gd name="T19" fmla="*/ 486596 h 1194"/>
              <a:gd name="T20" fmla="*/ 165319 w 638"/>
              <a:gd name="T21" fmla="*/ 534987 h 1194"/>
              <a:gd name="T22" fmla="*/ 349250 w 638"/>
              <a:gd name="T23" fmla="*/ 534987 h 1194"/>
              <a:gd name="T24" fmla="*/ 341586 w 638"/>
              <a:gd name="T25" fmla="*/ 511688 h 1194"/>
              <a:gd name="T26" fmla="*/ 327353 w 638"/>
              <a:gd name="T27" fmla="*/ 474947 h 1194"/>
              <a:gd name="T28" fmla="*/ 313121 w 638"/>
              <a:gd name="T29" fmla="*/ 439102 h 1194"/>
              <a:gd name="T30" fmla="*/ 299983 w 638"/>
              <a:gd name="T31" fmla="*/ 408633 h 1194"/>
              <a:gd name="T32" fmla="*/ 270422 w 638"/>
              <a:gd name="T33" fmla="*/ 351281 h 1194"/>
              <a:gd name="T34" fmla="*/ 249621 w 638"/>
              <a:gd name="T35" fmla="*/ 312748 h 1194"/>
              <a:gd name="T36" fmla="*/ 232103 w 638"/>
              <a:gd name="T37" fmla="*/ 280487 h 1194"/>
              <a:gd name="T38" fmla="*/ 206922 w 638"/>
              <a:gd name="T39" fmla="*/ 238369 h 1194"/>
              <a:gd name="T40" fmla="*/ 186121 w 638"/>
              <a:gd name="T41" fmla="*/ 210590 h 1194"/>
              <a:gd name="T42" fmla="*/ 167509 w 638"/>
              <a:gd name="T43" fmla="*/ 185498 h 1194"/>
              <a:gd name="T44" fmla="*/ 146707 w 638"/>
              <a:gd name="T45" fmla="*/ 153237 h 1194"/>
              <a:gd name="T46" fmla="*/ 124810 w 638"/>
              <a:gd name="T47" fmla="*/ 128146 h 1194"/>
              <a:gd name="T48" fmla="*/ 95250 w 638"/>
              <a:gd name="T49" fmla="*/ 94093 h 1194"/>
              <a:gd name="T50" fmla="*/ 66784 w 638"/>
              <a:gd name="T51" fmla="*/ 62729 h 1194"/>
              <a:gd name="T52" fmla="*/ 31750 w 638"/>
              <a:gd name="T53" fmla="*/ 23299 h 1194"/>
              <a:gd name="T54" fmla="*/ 16422 w 638"/>
              <a:gd name="T55" fmla="*/ 8961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46062 w 448"/>
              <a:gd name="T1" fmla="*/ 165100 h 372"/>
              <a:gd name="T2" fmla="*/ 213107 w 448"/>
              <a:gd name="T3" fmla="*/ 134033 h 372"/>
              <a:gd name="T4" fmla="*/ 153789 w 448"/>
              <a:gd name="T5" fmla="*/ 92314 h 372"/>
              <a:gd name="T6" fmla="*/ 115342 w 448"/>
              <a:gd name="T7" fmla="*/ 63022 h 372"/>
              <a:gd name="T8" fmla="*/ 76894 w 448"/>
              <a:gd name="T9" fmla="*/ 41719 h 372"/>
              <a:gd name="T10" fmla="*/ 35152 w 448"/>
              <a:gd name="T11" fmla="*/ 19528 h 372"/>
              <a:gd name="T12" fmla="*/ 0 w 448"/>
              <a:gd name="T13" fmla="*/ 0 h 372"/>
              <a:gd name="T14" fmla="*/ 153789 w 448"/>
              <a:gd name="T15" fmla="*/ 0 h 372"/>
              <a:gd name="T16" fmla="*/ 164774 w 448"/>
              <a:gd name="T17" fmla="*/ 15977 h 372"/>
              <a:gd name="T18" fmla="*/ 177956 w 448"/>
              <a:gd name="T19" fmla="*/ 36393 h 372"/>
              <a:gd name="T20" fmla="*/ 190039 w 448"/>
              <a:gd name="T21" fmla="*/ 59472 h 372"/>
              <a:gd name="T22" fmla="*/ 207615 w 448"/>
              <a:gd name="T23" fmla="*/ 91426 h 372"/>
              <a:gd name="T24" fmla="*/ 224092 w 448"/>
              <a:gd name="T25" fmla="*/ 117168 h 372"/>
              <a:gd name="T26" fmla="*/ 238373 w 448"/>
              <a:gd name="T27" fmla="*/ 148235 h 372"/>
              <a:gd name="T28" fmla="*/ 246062 w 448"/>
              <a:gd name="T29" fmla="*/ 1651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0363" y="6356350"/>
            <a:ext cx="317500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AB42CA5D-8799-4AF9-9A7F-22344C2B40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1363" y="6356350"/>
            <a:ext cx="5915025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45" y="6322735"/>
            <a:ext cx="2011680" cy="3987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75" r:id="rId1"/>
    <p:sldLayoutId id="2147485376" r:id="rId2"/>
    <p:sldLayoutId id="2147485377" r:id="rId3"/>
    <p:sldLayoutId id="2147485360" r:id="rId4"/>
    <p:sldLayoutId id="2147485361" r:id="rId5"/>
    <p:sldLayoutId id="2147485362" r:id="rId6"/>
    <p:sldLayoutId id="2147485363" r:id="rId7"/>
    <p:sldLayoutId id="2147485364" r:id="rId8"/>
    <p:sldLayoutId id="2147485365" r:id="rId9"/>
    <p:sldLayoutId id="2147485378" r:id="rId10"/>
    <p:sldLayoutId id="2147485366" r:id="rId11"/>
    <p:sldLayoutId id="2147485379" r:id="rId12"/>
    <p:sldLayoutId id="2147485367" r:id="rId13"/>
    <p:sldLayoutId id="2147485368" r:id="rId14"/>
    <p:sldLayoutId id="2147485369" r:id="rId15"/>
    <p:sldLayoutId id="2147485370" r:id="rId16"/>
    <p:sldLayoutId id="2147485380" r:id="rId17"/>
    <p:sldLayoutId id="2147485371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globalpractices.worldbank.org/jobs/Pages/en/KBLanding.aspx" TargetMode="External"/><Relationship Id="rId2" Type="http://schemas.openxmlformats.org/officeDocument/2006/relationships/hyperlink" Target="http://www.worldbank.org/en/topic/jobsanddevelopment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12888" y="1189038"/>
            <a:ext cx="6972300" cy="18224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Jobs GROUP 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5588" y="3000375"/>
            <a:ext cx="6959600" cy="876300"/>
          </a:xfrm>
        </p:spPr>
        <p:txBody>
          <a:bodyPr/>
          <a:lstStyle/>
          <a:p>
            <a:pPr marL="0" indent="0">
              <a:defRPr/>
            </a:pPr>
            <a:r>
              <a:rPr lang="en-US" dirty="0" smtClean="0">
                <a:ea typeface="+mn-ea"/>
              </a:rPr>
              <a:t>jobs DIAGNOSTICS guidance</a:t>
            </a:r>
            <a:endParaRPr lang="en-US" dirty="0">
              <a:ea typeface="+mn-ea"/>
            </a:endParaRPr>
          </a:p>
          <a:p>
            <a:pPr marL="0" indent="0">
              <a:defRPr/>
            </a:pPr>
            <a:r>
              <a:rPr lang="en-US" sz="2000" dirty="0" smtClean="0">
                <a:ea typeface="+mn-ea"/>
              </a:rPr>
              <a:t>Why, what and how?</a:t>
            </a:r>
            <a:endParaRPr lang="en-US" dirty="0" smtClean="0">
              <a:ea typeface="+mn-e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9" y="4822166"/>
            <a:ext cx="5074578" cy="1005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" y="301626"/>
            <a:ext cx="8661400" cy="756707"/>
          </a:xfrm>
        </p:spPr>
        <p:txBody>
          <a:bodyPr/>
          <a:lstStyle/>
          <a:p>
            <a:r>
              <a:rPr lang="en-US" dirty="0" smtClean="0"/>
              <a:t>the Jobs Diagnostic’s Links to The twin goals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9250" y="1598612"/>
            <a:ext cx="8477250" cy="4897437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n-US" sz="1800" b="1" dirty="0" smtClean="0"/>
              <a:t>Step 1:  </a:t>
            </a:r>
            <a:r>
              <a:rPr lang="en-US" sz="1800" b="1" dirty="0"/>
              <a:t>Helps identify the </a:t>
            </a:r>
            <a:r>
              <a:rPr lang="en-US" sz="1800" b="1" dirty="0" smtClean="0"/>
              <a:t>jobs profile and jobs </a:t>
            </a:r>
            <a:r>
              <a:rPr lang="en-US" sz="1800" b="1" dirty="0"/>
              <a:t>needs for the bottom 40%.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	Identifies where workers from poor households and the bottom 40% work; who is creating their jobs, and how income from labor contributes to their welfare.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	</a:t>
            </a:r>
            <a:r>
              <a:rPr lang="en-US" sz="1800" dirty="0" smtClean="0"/>
              <a:t>Trends in poverty, and patterns of work and remuneration for poor people over time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	</a:t>
            </a:r>
            <a:r>
              <a:rPr lang="en-US" sz="1800" dirty="0" smtClean="0"/>
              <a:t>Characteristics of the working poor (age, sector, gender, human capital, urban/rural)</a:t>
            </a:r>
          </a:p>
          <a:p>
            <a:pPr>
              <a:spcBef>
                <a:spcPts val="1200"/>
              </a:spcBef>
            </a:pPr>
            <a:r>
              <a:rPr lang="en-US" sz="1800" b="1" dirty="0" smtClean="0"/>
              <a:t>Step 2:  Examines links between jobs outcomes, growth and twin goals 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	</a:t>
            </a:r>
            <a:r>
              <a:rPr lang="en-US" sz="1800" dirty="0" smtClean="0">
                <a:solidFill>
                  <a:schemeClr val="bg2"/>
                </a:solidFill>
              </a:rPr>
              <a:t>More jobs</a:t>
            </a:r>
            <a:r>
              <a:rPr lang="en-US" sz="1800" dirty="0" smtClean="0"/>
              <a:t>:  Are the poor and bottom 40% able to expand their labor force participation and/or reduce under-employment? Do these jobs expand with growth? 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	</a:t>
            </a:r>
            <a:r>
              <a:rPr lang="en-US" sz="1800" dirty="0">
                <a:solidFill>
                  <a:schemeClr val="bg2"/>
                </a:solidFill>
              </a:rPr>
              <a:t>Better jobs</a:t>
            </a:r>
            <a:r>
              <a:rPr lang="en-US" sz="1800" dirty="0"/>
              <a:t>: Are the jobs </a:t>
            </a:r>
            <a:r>
              <a:rPr lang="en-US" sz="1800" dirty="0" smtClean="0"/>
              <a:t>of the </a:t>
            </a:r>
            <a:r>
              <a:rPr lang="en-US" sz="1800" dirty="0"/>
              <a:t>poor and the bottom 40% </a:t>
            </a:r>
            <a:r>
              <a:rPr lang="en-US" sz="1800" dirty="0" smtClean="0"/>
              <a:t>increasing in productivity </a:t>
            </a:r>
            <a:r>
              <a:rPr lang="en-US" sz="1800" dirty="0"/>
              <a:t>and earnings over time</a:t>
            </a:r>
            <a:r>
              <a:rPr lang="en-US" sz="1800" dirty="0" smtClean="0"/>
              <a:t>?  What is the contribution of `better jobs’ to poverty reduction?</a:t>
            </a:r>
            <a:endParaRPr lang="en-US" sz="1800" dirty="0"/>
          </a:p>
          <a:p>
            <a:pPr>
              <a:spcBef>
                <a:spcPts val="1200"/>
              </a:spcBef>
            </a:pPr>
            <a:r>
              <a:rPr lang="en-US" sz="1800" dirty="0" smtClean="0"/>
              <a:t>	</a:t>
            </a:r>
            <a:r>
              <a:rPr lang="en-US" sz="1800" dirty="0" smtClean="0">
                <a:solidFill>
                  <a:schemeClr val="bg2"/>
                </a:solidFill>
              </a:rPr>
              <a:t>Inclusive </a:t>
            </a:r>
            <a:r>
              <a:rPr lang="en-US" sz="1800" dirty="0">
                <a:solidFill>
                  <a:schemeClr val="bg2"/>
                </a:solidFill>
              </a:rPr>
              <a:t>jobs</a:t>
            </a:r>
            <a:r>
              <a:rPr lang="en-US" sz="1800" dirty="0"/>
              <a:t>:  Are the poor and bottom 40% able to </a:t>
            </a:r>
            <a:r>
              <a:rPr lang="en-US" sz="1800" i="1" dirty="0"/>
              <a:t>access</a:t>
            </a:r>
            <a:r>
              <a:rPr lang="en-US" sz="1800" dirty="0"/>
              <a:t> more and better jobs?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	</a:t>
            </a:r>
            <a:r>
              <a:rPr lang="en-US" sz="1800" dirty="0" smtClean="0"/>
              <a:t>Are the poor and </a:t>
            </a:r>
            <a:r>
              <a:rPr lang="en-US" sz="1800" dirty="0"/>
              <a:t>bottom 40% included in the job opportunities associated with key </a:t>
            </a:r>
            <a:r>
              <a:rPr lang="en-US" sz="1800" dirty="0" smtClean="0"/>
              <a:t>economic transformations </a:t>
            </a:r>
            <a:r>
              <a:rPr lang="en-US" sz="1800" dirty="0"/>
              <a:t>(structural change, urbanization, formalization)?</a:t>
            </a:r>
          </a:p>
          <a:p>
            <a:pPr>
              <a:spcBef>
                <a:spcPts val="1200"/>
              </a:spcBef>
            </a:pPr>
            <a:r>
              <a:rPr lang="en-US" sz="1800" b="1" dirty="0" smtClean="0"/>
              <a:t>Step 3:  When prioritizing opportunities and constraints </a:t>
            </a:r>
            <a:r>
              <a:rPr lang="en-US" sz="1800" dirty="0" smtClean="0"/>
              <a:t>to expanding job opportunities, use their impact on the poor and their contribution to promoting shared prosperity as key considerations.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Jobs Diagnostic Guidance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F1FA4A1-659D-47DA-8B68-B3639E0B7F5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69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26691" y="6551058"/>
            <a:ext cx="1904932" cy="186271"/>
          </a:xfrm>
        </p:spPr>
        <p:txBody>
          <a:bodyPr/>
          <a:lstStyle/>
          <a:p>
            <a:fld id="{598EC205-CBEA-4024-A10C-B280B1920CB9}" type="slidenum">
              <a:rPr lang="de-DE"/>
              <a:pPr/>
              <a:t>10</a:t>
            </a:fld>
            <a:endParaRPr lang="de-DE"/>
          </a:p>
        </p:txBody>
      </p:sp>
      <p:sp>
        <p:nvSpPr>
          <p:cNvPr id="296994" name="Rectangle 34"/>
          <p:cNvSpPr>
            <a:spLocks noGrp="1" noChangeArrowheads="1"/>
          </p:cNvSpPr>
          <p:nvPr>
            <p:ph type="title"/>
          </p:nvPr>
        </p:nvSpPr>
        <p:spPr>
          <a:xfrm>
            <a:off x="126690" y="601130"/>
            <a:ext cx="9017310" cy="5635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Step 1A – Establish Country context </a:t>
            </a:r>
            <a:endParaRPr lang="en-US" sz="2400" dirty="0"/>
          </a:p>
        </p:txBody>
      </p:sp>
      <p:cxnSp>
        <p:nvCxnSpPr>
          <p:cNvPr id="296962" name="AutoShape 2"/>
          <p:cNvCxnSpPr>
            <a:cxnSpLocks noChangeShapeType="1"/>
          </p:cNvCxnSpPr>
          <p:nvPr/>
        </p:nvCxnSpPr>
        <p:spPr bwMode="auto">
          <a:xfrm>
            <a:off x="1083523" y="3676912"/>
            <a:ext cx="641257" cy="2126824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96970" name="AutoShape 10"/>
          <p:cNvCxnSpPr>
            <a:cxnSpLocks noChangeShapeType="1"/>
          </p:cNvCxnSpPr>
          <p:nvPr/>
        </p:nvCxnSpPr>
        <p:spPr bwMode="auto">
          <a:xfrm flipV="1">
            <a:off x="1079533" y="1726064"/>
            <a:ext cx="534548" cy="1937488"/>
          </a:xfrm>
          <a:prstGeom prst="bentConnector3">
            <a:avLst>
              <a:gd name="adj1" fmla="val 58949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96978" name="AutoShape 18"/>
          <p:cNvCxnSpPr>
            <a:cxnSpLocks noChangeShapeType="1"/>
          </p:cNvCxnSpPr>
          <p:nvPr/>
        </p:nvCxnSpPr>
        <p:spPr bwMode="auto">
          <a:xfrm flipV="1">
            <a:off x="3108335" y="4322860"/>
            <a:ext cx="693168" cy="1009039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296981" name="Rectangle 21"/>
          <p:cNvSpPr>
            <a:spLocks noChangeArrowheads="1"/>
          </p:cNvSpPr>
          <p:nvPr/>
        </p:nvSpPr>
        <p:spPr bwMode="auto">
          <a:xfrm>
            <a:off x="1460539" y="1330133"/>
            <a:ext cx="1985924" cy="162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3526">
              <a:lnSpc>
                <a:spcPct val="110000"/>
              </a:lnSpc>
              <a:buSzPct val="120000"/>
            </a:pPr>
            <a:r>
              <a:rPr lang="en-US" dirty="0" smtClean="0">
                <a:solidFill>
                  <a:schemeClr val="bg2"/>
                </a:solidFill>
              </a:rPr>
              <a:t>Identify </a:t>
            </a:r>
          </a:p>
          <a:p>
            <a:pPr algn="ctr" defTabSz="913526">
              <a:lnSpc>
                <a:spcPct val="110000"/>
              </a:lnSpc>
              <a:buSzPct val="120000"/>
            </a:pPr>
            <a:r>
              <a:rPr lang="en-US" i="1" dirty="0" smtClean="0">
                <a:solidFill>
                  <a:schemeClr val="bg2"/>
                </a:solidFill>
              </a:rPr>
              <a:t>Country </a:t>
            </a:r>
          </a:p>
          <a:p>
            <a:pPr algn="ctr" defTabSz="913526">
              <a:lnSpc>
                <a:spcPct val="110000"/>
              </a:lnSpc>
              <a:buSzPct val="120000"/>
            </a:pPr>
            <a:r>
              <a:rPr lang="en-US" dirty="0" smtClean="0">
                <a:solidFill>
                  <a:schemeClr val="bg2"/>
                </a:solidFill>
              </a:rPr>
              <a:t>Trends </a:t>
            </a:r>
          </a:p>
          <a:p>
            <a:pPr algn="ctr" defTabSz="913526">
              <a:lnSpc>
                <a:spcPct val="110000"/>
              </a:lnSpc>
              <a:buSzPct val="120000"/>
            </a:pPr>
            <a:r>
              <a:rPr lang="en-US" i="1" dirty="0" smtClean="0">
                <a:solidFill>
                  <a:schemeClr val="bg2"/>
                </a:solidFill>
              </a:rPr>
              <a:t>Type,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</a:p>
          <a:p>
            <a:pPr algn="ctr" defTabSz="913526">
              <a:lnSpc>
                <a:spcPct val="110000"/>
              </a:lnSpc>
              <a:buSzPct val="120000"/>
            </a:pPr>
            <a:r>
              <a:rPr lang="en-US" dirty="0" smtClean="0">
                <a:solidFill>
                  <a:schemeClr val="bg2"/>
                </a:solidFill>
              </a:rPr>
              <a:t>Conditions &amp;</a:t>
            </a:r>
          </a:p>
          <a:p>
            <a:pPr algn="ctr" defTabSz="913526">
              <a:lnSpc>
                <a:spcPct val="110000"/>
              </a:lnSpc>
              <a:buSzPct val="120000"/>
            </a:pPr>
            <a:r>
              <a:rPr lang="en-US" dirty="0" smtClean="0">
                <a:solidFill>
                  <a:schemeClr val="bg2"/>
                </a:solidFill>
              </a:rPr>
              <a:t>Comparators</a:t>
            </a:r>
          </a:p>
        </p:txBody>
      </p:sp>
      <p:sp>
        <p:nvSpPr>
          <p:cNvPr id="296992" name="Rectangle 32"/>
          <p:cNvSpPr>
            <a:spLocks noChangeArrowheads="1"/>
          </p:cNvSpPr>
          <p:nvPr/>
        </p:nvSpPr>
        <p:spPr bwMode="blackWhite">
          <a:xfrm>
            <a:off x="5940204" y="1664562"/>
            <a:ext cx="5148723" cy="181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821202" eaLnBrk="0" hangingPunct="0">
              <a:lnSpc>
                <a:spcPct val="110000"/>
              </a:lnSpc>
            </a:pPr>
            <a:r>
              <a:rPr lang="en-US" sz="1200" dirty="0"/>
              <a:t>Conflict &amp; </a:t>
            </a:r>
            <a:r>
              <a:rPr lang="en-US" sz="1200" dirty="0" smtClean="0"/>
              <a:t>Fragility*</a:t>
            </a:r>
            <a:endParaRPr lang="en-US" sz="1200" dirty="0"/>
          </a:p>
          <a:p>
            <a:pPr defTabSz="821202" eaLnBrk="0" hangingPunct="0">
              <a:lnSpc>
                <a:spcPct val="125000"/>
              </a:lnSpc>
            </a:pPr>
            <a:r>
              <a:rPr lang="en-US" sz="1200" dirty="0" smtClean="0"/>
              <a:t>Youth bulge</a:t>
            </a:r>
          </a:p>
          <a:p>
            <a:pPr defTabSz="821202" eaLnBrk="0" hangingPunct="0">
              <a:lnSpc>
                <a:spcPct val="125000"/>
              </a:lnSpc>
            </a:pPr>
            <a:r>
              <a:rPr lang="en-US" sz="1200" dirty="0" smtClean="0"/>
              <a:t>Ageing</a:t>
            </a:r>
          </a:p>
          <a:p>
            <a:pPr defTabSz="821202" eaLnBrk="0" hangingPunct="0">
              <a:lnSpc>
                <a:spcPct val="125000"/>
              </a:lnSpc>
            </a:pPr>
            <a:r>
              <a:rPr lang="en-US" sz="1200" dirty="0" smtClean="0"/>
              <a:t>Urbanizing</a:t>
            </a:r>
          </a:p>
          <a:p>
            <a:pPr defTabSz="821202" eaLnBrk="0" hangingPunct="0">
              <a:lnSpc>
                <a:spcPct val="125000"/>
              </a:lnSpc>
            </a:pPr>
            <a:r>
              <a:rPr lang="en-US" sz="1200" dirty="0" smtClean="0"/>
              <a:t>Formalizing</a:t>
            </a:r>
            <a:endParaRPr lang="en-US" sz="1200" dirty="0"/>
          </a:p>
          <a:p>
            <a:pPr defTabSz="821202" eaLnBrk="0" hangingPunct="0">
              <a:lnSpc>
                <a:spcPct val="125000"/>
              </a:lnSpc>
            </a:pPr>
            <a:endParaRPr lang="en-US" sz="1200" dirty="0" smtClean="0"/>
          </a:p>
          <a:p>
            <a:pPr defTabSz="821202" eaLnBrk="0" hangingPunct="0">
              <a:lnSpc>
                <a:spcPct val="125000"/>
              </a:lnSpc>
            </a:pPr>
            <a:r>
              <a:rPr lang="en-US" sz="1200" dirty="0" smtClean="0"/>
              <a:t>*Additional guidance will be prepared for                                   Countries with FCV features </a:t>
            </a:r>
          </a:p>
        </p:txBody>
      </p:sp>
      <p:sp>
        <p:nvSpPr>
          <p:cNvPr id="296995" name="McK Measure"/>
          <p:cNvSpPr txBox="1">
            <a:spLocks noChangeArrowheads="1"/>
          </p:cNvSpPr>
          <p:nvPr/>
        </p:nvSpPr>
        <p:spPr bwMode="auto">
          <a:xfrm>
            <a:off x="121489" y="303226"/>
            <a:ext cx="8794113" cy="24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526"/>
            <a:r>
              <a:rPr lang="de-DE" dirty="0" smtClean="0"/>
              <a:t>Jobs Diagnostic</a:t>
            </a:r>
            <a:endParaRPr lang="de-DE" dirty="0"/>
          </a:p>
        </p:txBody>
      </p:sp>
      <p:sp>
        <p:nvSpPr>
          <p:cNvPr id="296975" name="Rectangle 15"/>
          <p:cNvSpPr>
            <a:spLocks noChangeArrowheads="1"/>
          </p:cNvSpPr>
          <p:nvPr/>
        </p:nvSpPr>
        <p:spPr bwMode="blackWhite">
          <a:xfrm>
            <a:off x="66676" y="2944749"/>
            <a:ext cx="1215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defTabSz="821202" eaLnBrk="0" hangingPunct="0"/>
            <a:r>
              <a:rPr lang="en-US" sz="2400" u="sng" dirty="0" smtClean="0">
                <a:solidFill>
                  <a:schemeClr val="tx2"/>
                </a:solidFill>
              </a:rPr>
              <a:t>Step 1A</a:t>
            </a:r>
            <a:r>
              <a:rPr lang="en-US" sz="2400" dirty="0" smtClean="0">
                <a:solidFill>
                  <a:schemeClr val="tx2"/>
                </a:solidFill>
              </a:rPr>
              <a:t>: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260" y="129779"/>
            <a:ext cx="2133520" cy="422888"/>
          </a:xfrm>
          <a:prstGeom prst="rect">
            <a:avLst/>
          </a:prstGeom>
        </p:spPr>
      </p:pic>
      <p:cxnSp>
        <p:nvCxnSpPr>
          <p:cNvPr id="296986" name="AutoShape 26"/>
          <p:cNvCxnSpPr>
            <a:cxnSpLocks noChangeShapeType="1"/>
          </p:cNvCxnSpPr>
          <p:nvPr/>
        </p:nvCxnSpPr>
        <p:spPr bwMode="auto">
          <a:xfrm flipV="1">
            <a:off x="2981948" y="1343017"/>
            <a:ext cx="697635" cy="52530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004955" y="2112971"/>
            <a:ext cx="36128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230388" y="1101192"/>
            <a:ext cx="8576313" cy="0"/>
          </a:xfrm>
          <a:prstGeom prst="line">
            <a:avLst/>
          </a:prstGeom>
          <a:noFill/>
          <a:ln w="603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7414592" y="1648437"/>
            <a:ext cx="271963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1202" eaLnBrk="0" hangingPunct="0">
              <a:lnSpc>
                <a:spcPct val="125000"/>
              </a:lnSpc>
            </a:pPr>
            <a:r>
              <a:rPr lang="en-US" sz="1200" dirty="0"/>
              <a:t>Agrarian</a:t>
            </a:r>
          </a:p>
          <a:p>
            <a:pPr defTabSz="821202" eaLnBrk="0" hangingPunct="0">
              <a:lnSpc>
                <a:spcPct val="125000"/>
              </a:lnSpc>
            </a:pPr>
            <a:r>
              <a:rPr lang="en-US" sz="1200" dirty="0"/>
              <a:t>Resource rich</a:t>
            </a:r>
          </a:p>
          <a:p>
            <a:pPr defTabSz="821202" eaLnBrk="0" hangingPunct="0">
              <a:lnSpc>
                <a:spcPct val="125000"/>
              </a:lnSpc>
            </a:pPr>
            <a:r>
              <a:rPr lang="en-US" sz="1200" dirty="0"/>
              <a:t>Island State</a:t>
            </a:r>
          </a:p>
          <a:p>
            <a:pPr defTabSz="821202" eaLnBrk="0" hangingPunct="0">
              <a:lnSpc>
                <a:spcPct val="125000"/>
              </a:lnSpc>
            </a:pPr>
            <a:r>
              <a:rPr lang="en-US" sz="1200" dirty="0"/>
              <a:t>Migration economy</a:t>
            </a:r>
          </a:p>
          <a:p>
            <a:pPr defTabSz="821202" eaLnBrk="0" hangingPunct="0">
              <a:lnSpc>
                <a:spcPct val="125000"/>
              </a:lnSpc>
            </a:pPr>
            <a:r>
              <a:rPr lang="en-US" sz="1200" dirty="0" smtClean="0"/>
              <a:t>In-Recession/crisis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556101" y="4998852"/>
            <a:ext cx="1794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Key policy indicators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2557" y="1294640"/>
            <a:ext cx="3706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Typologies (Not mutually exclusive)</a:t>
            </a:r>
            <a:r>
              <a:rPr lang="en-US" sz="1200" dirty="0" smtClean="0"/>
              <a:t>:</a:t>
            </a:r>
            <a:endParaRPr lang="en-US" sz="1200" dirty="0"/>
          </a:p>
        </p:txBody>
      </p:sp>
      <p:cxnSp>
        <p:nvCxnSpPr>
          <p:cNvPr id="52" name="AutoShape 27"/>
          <p:cNvCxnSpPr>
            <a:cxnSpLocks noChangeShapeType="1"/>
          </p:cNvCxnSpPr>
          <p:nvPr/>
        </p:nvCxnSpPr>
        <p:spPr bwMode="auto">
          <a:xfrm>
            <a:off x="3132408" y="5891279"/>
            <a:ext cx="645021" cy="79233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3147885" y="5635860"/>
            <a:ext cx="298578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3714750" y="1141898"/>
            <a:ext cx="229212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/>
              <a:t>G</a:t>
            </a:r>
            <a:r>
              <a:rPr lang="en-US" sz="1400" dirty="0" smtClean="0"/>
              <a:t>rowth &amp; </a:t>
            </a:r>
            <a:r>
              <a:rPr lang="en-US" sz="1400" dirty="0"/>
              <a:t>employment </a:t>
            </a:r>
            <a:r>
              <a:rPr lang="en-US" sz="1400" dirty="0" smtClean="0"/>
              <a:t>trends (aggregate; by sector)</a:t>
            </a:r>
            <a:endParaRPr lang="en-US" sz="1400" dirty="0"/>
          </a:p>
          <a:p>
            <a:pPr>
              <a:spcBef>
                <a:spcPts val="1200"/>
              </a:spcBef>
            </a:pPr>
            <a:r>
              <a:rPr lang="en-US" sz="1400" dirty="0" smtClean="0"/>
              <a:t>Demographics (aging; youth bulge)</a:t>
            </a:r>
          </a:p>
          <a:p>
            <a:pPr>
              <a:spcBef>
                <a:spcPts val="1200"/>
              </a:spcBef>
            </a:pPr>
            <a:r>
              <a:rPr lang="en-US" sz="1400" dirty="0" smtClean="0"/>
              <a:t>Shapely decomposition</a:t>
            </a:r>
          </a:p>
          <a:p>
            <a:pPr>
              <a:spcBef>
                <a:spcPts val="1200"/>
              </a:spcBef>
            </a:pPr>
            <a:r>
              <a:rPr lang="en-US" sz="1400" dirty="0" smtClean="0"/>
              <a:t>Trade dynamics (X &amp; M)</a:t>
            </a:r>
          </a:p>
          <a:p>
            <a:pPr>
              <a:spcBef>
                <a:spcPts val="1200"/>
              </a:spcBef>
            </a:pPr>
            <a:r>
              <a:rPr lang="en-US" sz="1400" dirty="0" smtClean="0"/>
              <a:t>Trends in real wages</a:t>
            </a:r>
          </a:p>
          <a:p>
            <a:pPr>
              <a:spcBef>
                <a:spcPts val="1200"/>
              </a:spcBef>
            </a:pPr>
            <a:r>
              <a:rPr lang="en-US" sz="1400" dirty="0" smtClean="0"/>
              <a:t>Trends in migration and remittances</a:t>
            </a:r>
            <a:endParaRPr lang="en-US" sz="1400" dirty="0"/>
          </a:p>
        </p:txBody>
      </p:sp>
      <p:cxnSp>
        <p:nvCxnSpPr>
          <p:cNvPr id="57" name="AutoShape 27"/>
          <p:cNvCxnSpPr>
            <a:cxnSpLocks noChangeShapeType="1"/>
          </p:cNvCxnSpPr>
          <p:nvPr/>
        </p:nvCxnSpPr>
        <p:spPr bwMode="auto">
          <a:xfrm>
            <a:off x="3027668" y="2354895"/>
            <a:ext cx="651915" cy="1625976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4" name="Rectangle 3"/>
          <p:cNvSpPr/>
          <p:nvPr/>
        </p:nvSpPr>
        <p:spPr bwMode="auto">
          <a:xfrm>
            <a:off x="5729082" y="4652666"/>
            <a:ext cx="3391435" cy="21276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21954" y="1540941"/>
            <a:ext cx="3407662" cy="16799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80707" y="1571639"/>
            <a:ext cx="3210621" cy="191188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5" name="Right Brace 14"/>
          <p:cNvSpPr/>
          <p:nvPr/>
        </p:nvSpPr>
        <p:spPr bwMode="auto">
          <a:xfrm>
            <a:off x="7756160" y="1357285"/>
            <a:ext cx="155448" cy="91440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8" name="Right Brace 17"/>
          <p:cNvSpPr/>
          <p:nvPr/>
        </p:nvSpPr>
        <p:spPr bwMode="auto">
          <a:xfrm>
            <a:off x="7494002" y="1200336"/>
            <a:ext cx="672536" cy="2232168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733936" y="4167856"/>
            <a:ext cx="31584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 smtClean="0"/>
              <a:t>Macro policy indicators (interest rates, real exchange rates)</a:t>
            </a:r>
          </a:p>
          <a:p>
            <a:pPr>
              <a:spcBef>
                <a:spcPts val="1200"/>
              </a:spcBef>
            </a:pPr>
            <a:r>
              <a:rPr lang="en-US" sz="1400" dirty="0" smtClean="0"/>
              <a:t>Financial sector (depth, inclusion)</a:t>
            </a:r>
          </a:p>
          <a:p>
            <a:pPr>
              <a:spcBef>
                <a:spcPts val="1200"/>
              </a:spcBef>
            </a:pPr>
            <a:r>
              <a:rPr lang="en-US" sz="1400" dirty="0" smtClean="0"/>
              <a:t>Labor market policies and core standards</a:t>
            </a:r>
          </a:p>
          <a:p>
            <a:pPr>
              <a:spcBef>
                <a:spcPts val="1200"/>
              </a:spcBef>
            </a:pPr>
            <a:r>
              <a:rPr lang="en-US" sz="1400" dirty="0" smtClean="0"/>
              <a:t>Educational attainment</a:t>
            </a:r>
          </a:p>
          <a:p>
            <a:pPr>
              <a:spcBef>
                <a:spcPts val="1200"/>
              </a:spcBef>
            </a:pPr>
            <a:r>
              <a:rPr lang="en-US" sz="1400" dirty="0" smtClean="0"/>
              <a:t>Infrastructure availability, cost</a:t>
            </a:r>
          </a:p>
          <a:p>
            <a:pPr>
              <a:spcBef>
                <a:spcPts val="1200"/>
              </a:spcBef>
            </a:pPr>
            <a:r>
              <a:rPr lang="en-US" sz="1400" dirty="0" smtClean="0"/>
              <a:t>Investment climate indicators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23930" y="4718004"/>
            <a:ext cx="2063850" cy="2062103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Jobs Group is producing a standard “Jobs At A Glance” that will include these indicators of ‘fundamentals’ and `labor policies’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162" y="3616042"/>
            <a:ext cx="1511386" cy="106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7636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26691" y="6551058"/>
            <a:ext cx="1904932" cy="186271"/>
          </a:xfrm>
        </p:spPr>
        <p:txBody>
          <a:bodyPr/>
          <a:lstStyle/>
          <a:p>
            <a:fld id="{598EC205-CBEA-4024-A10C-B280B1920CB9}" type="slidenum">
              <a:rPr lang="de-DE"/>
              <a:pPr/>
              <a:t>11</a:t>
            </a:fld>
            <a:endParaRPr lang="de-DE"/>
          </a:p>
        </p:txBody>
      </p:sp>
      <p:sp>
        <p:nvSpPr>
          <p:cNvPr id="296994" name="Rectangle 34"/>
          <p:cNvSpPr>
            <a:spLocks noGrp="1" noChangeArrowheads="1"/>
          </p:cNvSpPr>
          <p:nvPr>
            <p:ph type="title"/>
          </p:nvPr>
        </p:nvSpPr>
        <p:spPr>
          <a:xfrm>
            <a:off x="126690" y="601130"/>
            <a:ext cx="9017310" cy="5635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Step 1B – profile of jobs, workers and employers</a:t>
            </a:r>
            <a:endParaRPr lang="en-US" sz="2400" dirty="0"/>
          </a:p>
        </p:txBody>
      </p:sp>
      <p:cxnSp>
        <p:nvCxnSpPr>
          <p:cNvPr id="296962" name="AutoShape 2"/>
          <p:cNvCxnSpPr>
            <a:cxnSpLocks noChangeShapeType="1"/>
          </p:cNvCxnSpPr>
          <p:nvPr/>
        </p:nvCxnSpPr>
        <p:spPr bwMode="auto">
          <a:xfrm>
            <a:off x="1083523" y="3676912"/>
            <a:ext cx="641257" cy="2126824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96970" name="AutoShape 10"/>
          <p:cNvCxnSpPr>
            <a:cxnSpLocks noChangeShapeType="1"/>
          </p:cNvCxnSpPr>
          <p:nvPr/>
        </p:nvCxnSpPr>
        <p:spPr bwMode="auto">
          <a:xfrm flipV="1">
            <a:off x="1079533" y="1726064"/>
            <a:ext cx="534548" cy="1937488"/>
          </a:xfrm>
          <a:prstGeom prst="bentConnector3">
            <a:avLst>
              <a:gd name="adj1" fmla="val 58949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296972" name="Rectangle 12"/>
          <p:cNvSpPr>
            <a:spLocks noChangeArrowheads="1"/>
          </p:cNvSpPr>
          <p:nvPr/>
        </p:nvSpPr>
        <p:spPr bwMode="blackWhite">
          <a:xfrm>
            <a:off x="1733834" y="1343057"/>
            <a:ext cx="1119726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defTabSz="821202" eaLnBrk="0" hangingPunct="0"/>
            <a:r>
              <a:rPr lang="en-US" i="1" dirty="0" smtClean="0">
                <a:solidFill>
                  <a:schemeClr val="bg2"/>
                </a:solidFill>
              </a:rPr>
              <a:t>Profile</a:t>
            </a:r>
            <a:endParaRPr lang="en-US" dirty="0" smtClean="0">
              <a:solidFill>
                <a:schemeClr val="bg2"/>
              </a:solidFill>
            </a:endParaRPr>
          </a:p>
          <a:p>
            <a:pPr algn="ctr" defTabSz="821202" eaLnBrk="0" hangingPunct="0"/>
            <a:r>
              <a:rPr lang="en-US" dirty="0" smtClean="0">
                <a:solidFill>
                  <a:schemeClr val="bg2"/>
                </a:solidFill>
              </a:rPr>
              <a:t>of Jobs </a:t>
            </a:r>
          </a:p>
          <a:p>
            <a:pPr algn="ctr" defTabSz="821202" eaLnBrk="0" hangingPunct="0"/>
            <a:r>
              <a:rPr lang="en-US" dirty="0" smtClean="0">
                <a:solidFill>
                  <a:schemeClr val="bg2"/>
                </a:solidFill>
              </a:rPr>
              <a:t>and Workers</a:t>
            </a:r>
          </a:p>
          <a:p>
            <a:pPr algn="ctr" defTabSz="821202" eaLnBrk="0" hangingPunct="0"/>
            <a:r>
              <a:rPr lang="en-US" sz="1400" dirty="0" smtClean="0">
                <a:solidFill>
                  <a:schemeClr val="bg2"/>
                </a:solidFill>
              </a:rPr>
              <a:t>(Bottom 40%, overall)</a:t>
            </a:r>
          </a:p>
        </p:txBody>
      </p:sp>
      <p:sp>
        <p:nvSpPr>
          <p:cNvPr id="296995" name="McK Measure"/>
          <p:cNvSpPr txBox="1">
            <a:spLocks noChangeArrowheads="1"/>
          </p:cNvSpPr>
          <p:nvPr/>
        </p:nvSpPr>
        <p:spPr bwMode="auto">
          <a:xfrm>
            <a:off x="121489" y="303226"/>
            <a:ext cx="8794113" cy="24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526"/>
            <a:r>
              <a:rPr lang="de-DE" dirty="0" smtClean="0"/>
              <a:t>Jobs Diagnostic</a:t>
            </a:r>
            <a:endParaRPr lang="de-DE" dirty="0"/>
          </a:p>
        </p:txBody>
      </p:sp>
      <p:sp>
        <p:nvSpPr>
          <p:cNvPr id="296975" name="Rectangle 15"/>
          <p:cNvSpPr>
            <a:spLocks noChangeArrowheads="1"/>
          </p:cNvSpPr>
          <p:nvPr/>
        </p:nvSpPr>
        <p:spPr bwMode="blackWhite">
          <a:xfrm>
            <a:off x="1" y="2944749"/>
            <a:ext cx="1215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defTabSz="821202" eaLnBrk="0" hangingPunct="0"/>
            <a:r>
              <a:rPr lang="en-US" sz="2400" u="sng" dirty="0" smtClean="0">
                <a:solidFill>
                  <a:schemeClr val="tx2"/>
                </a:solidFill>
              </a:rPr>
              <a:t>Step 1B</a:t>
            </a:r>
            <a:r>
              <a:rPr lang="en-US" sz="2400" dirty="0" smtClean="0">
                <a:solidFill>
                  <a:schemeClr val="tx2"/>
                </a:solidFill>
              </a:rPr>
              <a:t>: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260" y="129779"/>
            <a:ext cx="2133520" cy="422888"/>
          </a:xfrm>
          <a:prstGeom prst="rect">
            <a:avLst/>
          </a:prstGeom>
        </p:spPr>
      </p:pic>
      <p:cxnSp>
        <p:nvCxnSpPr>
          <p:cNvPr id="296986" name="AutoShape 26"/>
          <p:cNvCxnSpPr>
            <a:cxnSpLocks noChangeShapeType="1"/>
          </p:cNvCxnSpPr>
          <p:nvPr/>
        </p:nvCxnSpPr>
        <p:spPr bwMode="auto">
          <a:xfrm flipV="1">
            <a:off x="2981948" y="1343017"/>
            <a:ext cx="697635" cy="52530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61" name="AutoShape 26"/>
          <p:cNvCxnSpPr>
            <a:cxnSpLocks noChangeShapeType="1"/>
          </p:cNvCxnSpPr>
          <p:nvPr/>
        </p:nvCxnSpPr>
        <p:spPr bwMode="auto">
          <a:xfrm flipV="1">
            <a:off x="5025296" y="1555935"/>
            <a:ext cx="634214" cy="123865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63" name="AutoShape 27"/>
          <p:cNvCxnSpPr>
            <a:cxnSpLocks noChangeShapeType="1"/>
          </p:cNvCxnSpPr>
          <p:nvPr/>
        </p:nvCxnSpPr>
        <p:spPr bwMode="auto">
          <a:xfrm>
            <a:off x="5014606" y="3041377"/>
            <a:ext cx="586383" cy="541171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2986891" y="2055821"/>
            <a:ext cx="397408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69" name="Rectangle 23"/>
          <p:cNvSpPr>
            <a:spLocks noChangeArrowheads="1"/>
          </p:cNvSpPr>
          <p:nvPr/>
        </p:nvSpPr>
        <p:spPr bwMode="blackWhite">
          <a:xfrm>
            <a:off x="5742239" y="1478338"/>
            <a:ext cx="2224041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21202" eaLnBrk="0" hangingPunct="0">
              <a:spcBef>
                <a:spcPts val="600"/>
              </a:spcBef>
            </a:pPr>
            <a:r>
              <a:rPr lang="en-US" sz="1400" dirty="0" smtClean="0">
                <a:solidFill>
                  <a:schemeClr val="tx2"/>
                </a:solidFill>
              </a:rPr>
              <a:t>Agriculture</a:t>
            </a:r>
          </a:p>
          <a:p>
            <a:pPr defTabSz="821202" eaLnBrk="0" hangingPunct="0">
              <a:spcBef>
                <a:spcPts val="600"/>
              </a:spcBef>
            </a:pPr>
            <a:r>
              <a:rPr lang="en-US" sz="1400" dirty="0" smtClean="0">
                <a:solidFill>
                  <a:schemeClr val="tx2"/>
                </a:solidFill>
              </a:rPr>
              <a:t>Unpaid work</a:t>
            </a:r>
          </a:p>
          <a:p>
            <a:pPr defTabSz="821202" eaLnBrk="0" hangingPunct="0">
              <a:spcBef>
                <a:spcPts val="600"/>
              </a:spcBef>
            </a:pPr>
            <a:r>
              <a:rPr lang="en-US" sz="1400" dirty="0" smtClean="0">
                <a:solidFill>
                  <a:schemeClr val="tx2"/>
                </a:solidFill>
              </a:rPr>
              <a:t>Non-farm self-employment</a:t>
            </a:r>
          </a:p>
          <a:p>
            <a:pPr defTabSz="821202" eaLnBrk="0" hangingPunct="0">
              <a:spcBef>
                <a:spcPts val="600"/>
              </a:spcBef>
            </a:pPr>
            <a:endParaRPr lang="en-US" sz="1400" dirty="0" smtClean="0">
              <a:solidFill>
                <a:schemeClr val="tx2"/>
              </a:solidFill>
            </a:endParaRPr>
          </a:p>
          <a:p>
            <a:pPr defTabSz="821202" eaLnBrk="0" hangingPunct="0">
              <a:spcBef>
                <a:spcPts val="600"/>
              </a:spcBef>
            </a:pPr>
            <a:r>
              <a:rPr lang="en-US" sz="1400" dirty="0" smtClean="0">
                <a:solidFill>
                  <a:schemeClr val="tx2"/>
                </a:solidFill>
              </a:rPr>
              <a:t>Wage work</a:t>
            </a:r>
          </a:p>
          <a:p>
            <a:pPr defTabSz="821202" eaLnBrk="0" hangingPunct="0">
              <a:spcBef>
                <a:spcPts val="600"/>
              </a:spcBef>
            </a:pPr>
            <a:endParaRPr lang="en-US" sz="1400" dirty="0" smtClean="0">
              <a:solidFill>
                <a:schemeClr val="tx2"/>
              </a:solidFill>
            </a:endParaRPr>
          </a:p>
          <a:p>
            <a:pPr defTabSz="821202" eaLnBrk="0" hangingPunct="0">
              <a:spcBef>
                <a:spcPts val="600"/>
              </a:spcBef>
            </a:pPr>
            <a:r>
              <a:rPr lang="en-US" sz="1400" dirty="0" smtClean="0">
                <a:solidFill>
                  <a:schemeClr val="tx2"/>
                </a:solidFill>
              </a:rPr>
              <a:t>Employers</a:t>
            </a:r>
            <a:endParaRPr lang="en-US" sz="1400" dirty="0"/>
          </a:p>
        </p:txBody>
      </p:sp>
      <p:cxnSp>
        <p:nvCxnSpPr>
          <p:cNvPr id="71" name="AutoShape 26"/>
          <p:cNvCxnSpPr>
            <a:cxnSpLocks noChangeShapeType="1"/>
          </p:cNvCxnSpPr>
          <p:nvPr/>
        </p:nvCxnSpPr>
        <p:spPr bwMode="auto">
          <a:xfrm flipV="1">
            <a:off x="5329527" y="1904055"/>
            <a:ext cx="239755" cy="1"/>
          </a:xfrm>
          <a:prstGeom prst="bentConnector3">
            <a:avLst>
              <a:gd name="adj1" fmla="val 136951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90" name="Rectangle 23"/>
          <p:cNvSpPr>
            <a:spLocks noChangeArrowheads="1"/>
          </p:cNvSpPr>
          <p:nvPr/>
        </p:nvSpPr>
        <p:spPr bwMode="blackWhite">
          <a:xfrm>
            <a:off x="7023085" y="2645939"/>
            <a:ext cx="965849" cy="5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821202" eaLnBrk="0" hangingPunct="0">
              <a:lnSpc>
                <a:spcPct val="110000"/>
              </a:lnSpc>
            </a:pPr>
            <a:r>
              <a:rPr lang="en-US" b="0" dirty="0" smtClean="0">
                <a:solidFill>
                  <a:schemeClr val="tx2"/>
                </a:solidFill>
              </a:rPr>
              <a:t>Informal</a:t>
            </a:r>
          </a:p>
          <a:p>
            <a:pPr defTabSz="821202" eaLnBrk="0" hangingPunct="0">
              <a:lnSpc>
                <a:spcPct val="110000"/>
              </a:lnSpc>
            </a:pPr>
            <a:r>
              <a:rPr lang="en-US" b="0" dirty="0" smtClean="0">
                <a:solidFill>
                  <a:schemeClr val="tx2"/>
                </a:solidFill>
              </a:rPr>
              <a:t>Formal</a:t>
            </a:r>
            <a:endParaRPr lang="en-US" b="0" dirty="0"/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253303" y="1141146"/>
            <a:ext cx="8576313" cy="0"/>
          </a:xfrm>
          <a:prstGeom prst="line">
            <a:avLst/>
          </a:prstGeom>
          <a:noFill/>
          <a:ln w="603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535966" y="4003764"/>
            <a:ext cx="179479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Profile of Employers 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and Job 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Creating 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Enterprises </a:t>
            </a:r>
            <a:r>
              <a:rPr lang="en-US" sz="1400" dirty="0" smtClean="0">
                <a:solidFill>
                  <a:schemeClr val="bg2"/>
                </a:solidFill>
              </a:rPr>
              <a:t>(household enterprises, informal and formal enterprises</a:t>
            </a:r>
            <a:r>
              <a:rPr lang="en-US" dirty="0" smtClean="0">
                <a:solidFill>
                  <a:schemeClr val="bg2"/>
                </a:solidFill>
              </a:rPr>
              <a:t>)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58" name="AutoShape 26"/>
          <p:cNvCxnSpPr>
            <a:cxnSpLocks noChangeShapeType="1"/>
          </p:cNvCxnSpPr>
          <p:nvPr/>
        </p:nvCxnSpPr>
        <p:spPr bwMode="auto">
          <a:xfrm flipV="1">
            <a:off x="3027668" y="3974480"/>
            <a:ext cx="697635" cy="123865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59" name="AutoShape 27"/>
          <p:cNvCxnSpPr>
            <a:cxnSpLocks noChangeShapeType="1"/>
          </p:cNvCxnSpPr>
          <p:nvPr/>
        </p:nvCxnSpPr>
        <p:spPr bwMode="auto">
          <a:xfrm>
            <a:off x="3036436" y="5436112"/>
            <a:ext cx="709523" cy="127605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3036487" y="5341096"/>
            <a:ext cx="36128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826463" y="3954941"/>
            <a:ext cx="236790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Size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Age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Ownership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Sector /products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Formal/informal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Location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Performance</a:t>
            </a:r>
            <a:endParaRPr lang="en-US" dirty="0"/>
          </a:p>
        </p:txBody>
      </p:sp>
      <p:cxnSp>
        <p:nvCxnSpPr>
          <p:cNvPr id="57" name="AutoShape 27"/>
          <p:cNvCxnSpPr>
            <a:cxnSpLocks noChangeShapeType="1"/>
          </p:cNvCxnSpPr>
          <p:nvPr/>
        </p:nvCxnSpPr>
        <p:spPr bwMode="auto">
          <a:xfrm>
            <a:off x="2995072" y="2225123"/>
            <a:ext cx="717107" cy="62688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72" name="Rectangle 23"/>
          <p:cNvSpPr>
            <a:spLocks noChangeArrowheads="1"/>
          </p:cNvSpPr>
          <p:nvPr/>
        </p:nvSpPr>
        <p:spPr bwMode="blackWhite">
          <a:xfrm>
            <a:off x="3767095" y="1181934"/>
            <a:ext cx="129630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821202" eaLnBrk="0" hangingPunct="0">
              <a:spcBef>
                <a:spcPts val="2400"/>
              </a:spcBef>
            </a:pPr>
            <a:r>
              <a:rPr lang="en-US" dirty="0" smtClean="0">
                <a:solidFill>
                  <a:schemeClr val="tx2"/>
                </a:solidFill>
              </a:rPr>
              <a:t>Working age not in labor force</a:t>
            </a:r>
          </a:p>
          <a:p>
            <a:pPr defTabSz="821202" eaLnBrk="0" hangingPunct="0">
              <a:spcBef>
                <a:spcPts val="2400"/>
              </a:spcBef>
            </a:pPr>
            <a:r>
              <a:rPr lang="en-US" dirty="0" smtClean="0">
                <a:solidFill>
                  <a:schemeClr val="tx2"/>
                </a:solidFill>
              </a:rPr>
              <a:t>Unemployed</a:t>
            </a:r>
          </a:p>
          <a:p>
            <a:pPr defTabSz="821202" eaLnBrk="0" hangingPunct="0">
              <a:spcBef>
                <a:spcPts val="2400"/>
              </a:spcBef>
            </a:pPr>
            <a:r>
              <a:rPr lang="en-US" dirty="0" smtClean="0">
                <a:solidFill>
                  <a:schemeClr val="tx2"/>
                </a:solidFill>
              </a:rPr>
              <a:t>Employed</a:t>
            </a:r>
            <a:endParaRPr lang="en-US" dirty="0"/>
          </a:p>
        </p:txBody>
      </p:sp>
      <p:cxnSp>
        <p:nvCxnSpPr>
          <p:cNvPr id="73" name="Straight Connector 72"/>
          <p:cNvCxnSpPr/>
          <p:nvPr/>
        </p:nvCxnSpPr>
        <p:spPr bwMode="auto">
          <a:xfrm>
            <a:off x="5360932" y="2225123"/>
            <a:ext cx="298578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76" name="Rectangle 23"/>
          <p:cNvSpPr>
            <a:spLocks noChangeArrowheads="1"/>
          </p:cNvSpPr>
          <p:nvPr/>
        </p:nvSpPr>
        <p:spPr bwMode="blackWhite">
          <a:xfrm>
            <a:off x="7988934" y="1904056"/>
            <a:ext cx="1104125" cy="189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821202" eaLnBrk="0" hangingPunct="0">
              <a:lnSpc>
                <a:spcPct val="110000"/>
              </a:lnSpc>
            </a:pPr>
            <a:r>
              <a:rPr lang="en-US" sz="1400" dirty="0" smtClean="0">
                <a:solidFill>
                  <a:schemeClr val="bg2"/>
                </a:solidFill>
              </a:rPr>
              <a:t>Disaggregate  each by:</a:t>
            </a:r>
          </a:p>
          <a:p>
            <a:pPr marL="182880" indent="-285750" defTabSz="821202" eaLnBrk="0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2"/>
                </a:solidFill>
              </a:rPr>
              <a:t>Gender</a:t>
            </a:r>
          </a:p>
          <a:p>
            <a:pPr marL="285750" indent="-285750" defTabSz="821202" eaLnBrk="0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2"/>
                </a:solidFill>
              </a:rPr>
              <a:t>Age</a:t>
            </a:r>
          </a:p>
          <a:p>
            <a:pPr marL="285750" indent="-285750" defTabSz="821202" eaLnBrk="0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2"/>
                </a:solidFill>
              </a:rPr>
              <a:t>Income </a:t>
            </a:r>
            <a:r>
              <a:rPr lang="en-US" sz="1200" dirty="0" err="1" smtClean="0">
                <a:solidFill>
                  <a:schemeClr val="bg2"/>
                </a:solidFill>
              </a:rPr>
              <a:t>decile</a:t>
            </a:r>
            <a:endParaRPr lang="en-US" sz="1200" dirty="0" smtClean="0">
              <a:solidFill>
                <a:schemeClr val="bg2"/>
              </a:solidFill>
            </a:endParaRPr>
          </a:p>
          <a:p>
            <a:pPr marL="285750" indent="-285750" defTabSz="821202" eaLnBrk="0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2"/>
                </a:solidFill>
              </a:rPr>
              <a:t>Rural / urban</a:t>
            </a:r>
          </a:p>
          <a:p>
            <a:pPr marL="285750" indent="-285750" defTabSz="821202" eaLnBrk="0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2"/>
                </a:solidFill>
              </a:rPr>
              <a:t>Education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77" name="Rectangle 23"/>
          <p:cNvSpPr>
            <a:spLocks noChangeArrowheads="1"/>
          </p:cNvSpPr>
          <p:nvPr/>
        </p:nvSpPr>
        <p:spPr bwMode="blackWhite">
          <a:xfrm>
            <a:off x="5742239" y="4347953"/>
            <a:ext cx="3069992" cy="1455783"/>
          </a:xfrm>
          <a:prstGeom prst="rect">
            <a:avLst/>
          </a:prstGeom>
          <a:noFill/>
          <a:ln w="158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821202" eaLnBrk="0" hangingPunct="0">
              <a:lnSpc>
                <a:spcPct val="110000"/>
              </a:lnSpc>
            </a:pPr>
            <a:endParaRPr lang="en-US" sz="1800" dirty="0" smtClean="0">
              <a:solidFill>
                <a:schemeClr val="bg2"/>
              </a:solidFill>
            </a:endParaRPr>
          </a:p>
          <a:p>
            <a:pPr algn="ctr" defTabSz="821202" eaLnBrk="0" hangingPunct="0">
              <a:lnSpc>
                <a:spcPct val="11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Where data allows, look at </a:t>
            </a:r>
            <a:r>
              <a:rPr lang="en-US" sz="1800" i="1" dirty="0" smtClean="0">
                <a:solidFill>
                  <a:schemeClr val="bg2"/>
                </a:solidFill>
              </a:rPr>
              <a:t>dynamics </a:t>
            </a:r>
            <a:r>
              <a:rPr lang="en-US" sz="1800" dirty="0" smtClean="0">
                <a:solidFill>
                  <a:schemeClr val="bg2"/>
                </a:solidFill>
              </a:rPr>
              <a:t>over time in how these profiles are changing</a:t>
            </a:r>
          </a:p>
          <a:p>
            <a:pPr defTabSz="821202" eaLnBrk="0" hangingPunct="0">
              <a:lnSpc>
                <a:spcPct val="110000"/>
              </a:lnSpc>
            </a:pP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696651" y="4749377"/>
            <a:ext cx="3407662" cy="16799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62" name="Rectangle 23"/>
          <p:cNvSpPr>
            <a:spLocks noChangeArrowheads="1"/>
          </p:cNvSpPr>
          <p:nvPr/>
        </p:nvSpPr>
        <p:spPr bwMode="blackWhite">
          <a:xfrm>
            <a:off x="6966100" y="3342854"/>
            <a:ext cx="965849" cy="72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821202" eaLnBrk="0" hangingPunct="0">
              <a:lnSpc>
                <a:spcPct val="110000"/>
              </a:lnSpc>
            </a:pPr>
            <a:r>
              <a:rPr lang="en-US" b="0" dirty="0" smtClean="0">
                <a:solidFill>
                  <a:schemeClr val="tx2"/>
                </a:solidFill>
              </a:rPr>
              <a:t>Informal</a:t>
            </a:r>
          </a:p>
          <a:p>
            <a:pPr defTabSz="821202" eaLnBrk="0" hangingPunct="0">
              <a:lnSpc>
                <a:spcPct val="110000"/>
              </a:lnSpc>
            </a:pPr>
            <a:r>
              <a:rPr lang="en-US" b="0" dirty="0" smtClean="0">
                <a:solidFill>
                  <a:schemeClr val="tx2"/>
                </a:solidFill>
              </a:rPr>
              <a:t>Formal</a:t>
            </a:r>
            <a:endParaRPr lang="en-US" b="0" dirty="0"/>
          </a:p>
        </p:txBody>
      </p:sp>
      <p:cxnSp>
        <p:nvCxnSpPr>
          <p:cNvPr id="66" name="Straight Connector 65"/>
          <p:cNvCxnSpPr/>
          <p:nvPr/>
        </p:nvCxnSpPr>
        <p:spPr bwMode="auto">
          <a:xfrm>
            <a:off x="5026757" y="2946934"/>
            <a:ext cx="328436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67" name="AutoShape 26"/>
          <p:cNvCxnSpPr>
            <a:cxnSpLocks noChangeShapeType="1"/>
          </p:cNvCxnSpPr>
          <p:nvPr/>
        </p:nvCxnSpPr>
        <p:spPr bwMode="auto">
          <a:xfrm flipV="1">
            <a:off x="6779299" y="2747304"/>
            <a:ext cx="244516" cy="152163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68" name="AutoShape 26"/>
          <p:cNvCxnSpPr>
            <a:cxnSpLocks noChangeShapeType="1"/>
          </p:cNvCxnSpPr>
          <p:nvPr/>
        </p:nvCxnSpPr>
        <p:spPr bwMode="auto">
          <a:xfrm flipV="1">
            <a:off x="6698464" y="3404989"/>
            <a:ext cx="245424" cy="18411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15" name="Right Brace 14"/>
          <p:cNvSpPr/>
          <p:nvPr/>
        </p:nvSpPr>
        <p:spPr bwMode="auto">
          <a:xfrm>
            <a:off x="7756160" y="1357285"/>
            <a:ext cx="155448" cy="91440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8" name="Right Brace 17"/>
          <p:cNvSpPr/>
          <p:nvPr/>
        </p:nvSpPr>
        <p:spPr bwMode="auto">
          <a:xfrm>
            <a:off x="7494002" y="1200336"/>
            <a:ext cx="672536" cy="2232168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2" name="Right Brace 21"/>
          <p:cNvSpPr/>
          <p:nvPr/>
        </p:nvSpPr>
        <p:spPr bwMode="auto">
          <a:xfrm>
            <a:off x="7604363" y="1281743"/>
            <a:ext cx="482925" cy="2640858"/>
          </a:xfrm>
          <a:prstGeom prst="rightBrace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cxnSp>
        <p:nvCxnSpPr>
          <p:cNvPr id="53" name="AutoShape 27"/>
          <p:cNvCxnSpPr>
            <a:cxnSpLocks noChangeShapeType="1"/>
          </p:cNvCxnSpPr>
          <p:nvPr/>
        </p:nvCxnSpPr>
        <p:spPr bwMode="auto">
          <a:xfrm>
            <a:off x="6784596" y="3015251"/>
            <a:ext cx="251341" cy="12402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65" name="AutoShape 27"/>
          <p:cNvCxnSpPr>
            <a:cxnSpLocks noChangeShapeType="1"/>
          </p:cNvCxnSpPr>
          <p:nvPr/>
        </p:nvCxnSpPr>
        <p:spPr bwMode="auto">
          <a:xfrm>
            <a:off x="6700506" y="3667402"/>
            <a:ext cx="251341" cy="16507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cxnSp>
    </p:spTree>
    <p:extLst>
      <p:ext uri="{BB962C8B-B14F-4D97-AF65-F5344CB8AC3E}">
        <p14:creationId xmlns:p14="http://schemas.microsoft.com/office/powerpoint/2010/main" val="513662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3645" y="106681"/>
            <a:ext cx="8981155" cy="8077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dirty="0" smtClean="0">
                <a:ea typeface="ＭＳ Ｐゴシック" charset="0"/>
              </a:rPr>
              <a:t>STEP 1B. EXAMPLE: </a:t>
            </a:r>
            <a:r>
              <a:rPr lang="en-US" cap="none" dirty="0">
                <a:ea typeface="ＭＳ Ｐゴシック" charset="0"/>
              </a:rPr>
              <a:t> </a:t>
            </a:r>
            <a:r>
              <a:rPr lang="en-US" cap="none" dirty="0" smtClean="0">
                <a:ea typeface="ＭＳ Ｐゴシック" charset="0"/>
              </a:rPr>
              <a:t>JOBS PROFILE IN KENYA</a:t>
            </a:r>
            <a:endParaRPr lang="en-US" cap="none" dirty="0">
              <a:ea typeface="+mj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50799" y="6363333"/>
            <a:ext cx="753241" cy="365125"/>
          </a:xfrm>
        </p:spPr>
        <p:txBody>
          <a:bodyPr/>
          <a:lstStyle/>
          <a:p>
            <a:pPr>
              <a:defRPr/>
            </a:pPr>
            <a:fld id="{5F8CF0D0-6D51-4BA1-B574-B3D52DB537EB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77863" y="1798996"/>
            <a:ext cx="5535762" cy="4122014"/>
            <a:chOff x="200891" y="838200"/>
            <a:chExt cx="8915400" cy="5486400"/>
          </a:xfrm>
        </p:grpSpPr>
        <p:sp>
          <p:nvSpPr>
            <p:cNvPr id="8" name="Rounded Rectangle 7"/>
            <p:cNvSpPr/>
            <p:nvPr/>
          </p:nvSpPr>
          <p:spPr>
            <a:xfrm>
              <a:off x="3934691" y="838200"/>
              <a:ext cx="1676400" cy="7620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/>
                <a:t>Working Age Population</a:t>
              </a:r>
            </a:p>
            <a:p>
              <a:pPr algn="ctr"/>
              <a:r>
                <a:rPr lang="en-US" sz="1100" b="1" dirty="0" smtClean="0"/>
                <a:t>20.6m</a:t>
              </a:r>
              <a:endParaRPr lang="en-US" sz="1100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05891" y="1905000"/>
              <a:ext cx="1676400" cy="7620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/>
                <a:t>Employed</a:t>
              </a:r>
            </a:p>
            <a:p>
              <a:pPr algn="ctr"/>
              <a:r>
                <a:rPr lang="en-US" sz="1100" b="1" dirty="0" smtClean="0"/>
                <a:t>14.3m</a:t>
              </a:r>
              <a:endParaRPr lang="en-US" sz="1100" b="1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687291" y="1905000"/>
              <a:ext cx="1676400" cy="7620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/>
                <a:t>Other</a:t>
              </a:r>
            </a:p>
            <a:p>
              <a:pPr algn="ctr"/>
              <a:r>
                <a:rPr lang="en-US" sz="1100" b="1" dirty="0" smtClean="0"/>
                <a:t>6.3m</a:t>
              </a:r>
              <a:endParaRPr lang="en-US" sz="1100" b="1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00891" y="3048000"/>
              <a:ext cx="1371600" cy="7620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/>
                <a:t>Family Farming</a:t>
              </a:r>
            </a:p>
            <a:p>
              <a:pPr algn="ctr"/>
              <a:r>
                <a:rPr lang="en-US" sz="800" b="1" dirty="0" smtClean="0"/>
                <a:t>6.5m</a:t>
              </a:r>
              <a:endParaRPr lang="en-US" sz="800" b="1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724891" y="3048000"/>
              <a:ext cx="1371600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/>
                <a:t>Non-farm self-employment</a:t>
              </a:r>
            </a:p>
            <a:p>
              <a:pPr algn="ctr"/>
              <a:r>
                <a:rPr lang="en-US" sz="800" b="1" dirty="0" smtClean="0"/>
                <a:t>2.7m</a:t>
              </a:r>
              <a:endParaRPr lang="en-US" sz="800" b="1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248891" y="3048000"/>
              <a:ext cx="1371600" cy="7620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/>
                <a:t>Wage work</a:t>
              </a:r>
            </a:p>
            <a:p>
              <a:pPr algn="ctr"/>
              <a:r>
                <a:rPr lang="en-US" sz="800" b="1" dirty="0" smtClean="0"/>
                <a:t>5.1m</a:t>
              </a:r>
              <a:endParaRPr lang="en-US" sz="800" b="1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849091" y="3048000"/>
              <a:ext cx="1371600" cy="7620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/>
                <a:t>Inactive</a:t>
              </a:r>
            </a:p>
            <a:p>
              <a:pPr algn="ctr"/>
              <a:r>
                <a:rPr lang="en-US" sz="1000" b="0" dirty="0" smtClean="0"/>
                <a:t>1.6m</a:t>
              </a:r>
              <a:endParaRPr lang="en-US" sz="1000" b="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296891" y="3048000"/>
              <a:ext cx="1371600" cy="7620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/>
                <a:t>Students</a:t>
              </a:r>
            </a:p>
            <a:p>
              <a:pPr algn="ctr"/>
              <a:r>
                <a:rPr lang="en-US" sz="1000" b="0" dirty="0" smtClean="0"/>
                <a:t>2.7m</a:t>
              </a:r>
              <a:endParaRPr lang="en-US" sz="1000" b="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744691" y="3034145"/>
              <a:ext cx="1371600" cy="7620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/>
                <a:t>Home-makers</a:t>
              </a:r>
            </a:p>
            <a:p>
              <a:pPr algn="ctr"/>
              <a:r>
                <a:rPr lang="en-US" sz="1000" b="0" dirty="0" smtClean="0"/>
                <a:t>1.9m</a:t>
              </a:r>
              <a:endParaRPr lang="en-US" sz="1000" b="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248891" y="5562600"/>
              <a:ext cx="1371600" cy="7620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/>
                <a:t>Private</a:t>
              </a:r>
            </a:p>
            <a:p>
              <a:pPr algn="ctr"/>
              <a:r>
                <a:rPr lang="en-US" sz="1100" b="1" dirty="0" smtClean="0"/>
                <a:t>1.3m</a:t>
              </a:r>
              <a:endParaRPr lang="en-US" sz="1100" b="1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419600" y="4191000"/>
              <a:ext cx="1371600" cy="7620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/>
                <a:t>Modern</a:t>
              </a:r>
            </a:p>
            <a:p>
              <a:pPr algn="ctr"/>
              <a:r>
                <a:rPr lang="en-US" sz="1100" b="1" dirty="0" smtClean="0"/>
                <a:t>2.0m</a:t>
              </a:r>
              <a:endParaRPr lang="en-US" sz="1100" b="1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258291" y="4191000"/>
              <a:ext cx="1371600" cy="7620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/>
                <a:t>Informal</a:t>
              </a:r>
            </a:p>
            <a:p>
              <a:pPr algn="ctr"/>
              <a:r>
                <a:rPr lang="en-US" sz="1100" b="1" dirty="0" smtClean="0"/>
                <a:t>3.1m</a:t>
              </a:r>
              <a:endParaRPr lang="en-US" sz="1100" b="1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791200" y="5562600"/>
              <a:ext cx="1371600" cy="7620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/>
                <a:t>Public</a:t>
              </a:r>
            </a:p>
            <a:p>
              <a:pPr algn="ctr"/>
              <a:r>
                <a:rPr lang="en-US" sz="1100" b="1" dirty="0" smtClean="0"/>
                <a:t>0.7m</a:t>
              </a:r>
              <a:endParaRPr lang="en-US" sz="1100" b="1" dirty="0"/>
            </a:p>
          </p:txBody>
        </p:sp>
        <p:cxnSp>
          <p:nvCxnSpPr>
            <p:cNvPr id="21" name="Straight Arrow Connector 20"/>
            <p:cNvCxnSpPr>
              <a:stCxn id="8" idx="2"/>
              <a:endCxn id="9" idx="0"/>
            </p:cNvCxnSpPr>
            <p:nvPr/>
          </p:nvCxnSpPr>
          <p:spPr>
            <a:xfrm flipH="1">
              <a:off x="2944091" y="1600200"/>
              <a:ext cx="182880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2"/>
              <a:endCxn id="10" idx="0"/>
            </p:cNvCxnSpPr>
            <p:nvPr/>
          </p:nvCxnSpPr>
          <p:spPr>
            <a:xfrm>
              <a:off x="4772891" y="1600200"/>
              <a:ext cx="175260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9" idx="2"/>
              <a:endCxn id="11" idx="0"/>
            </p:cNvCxnSpPr>
            <p:nvPr/>
          </p:nvCxnSpPr>
          <p:spPr>
            <a:xfrm flipH="1">
              <a:off x="886691" y="2667000"/>
              <a:ext cx="2057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2"/>
              <a:endCxn id="12" idx="0"/>
            </p:cNvCxnSpPr>
            <p:nvPr/>
          </p:nvCxnSpPr>
          <p:spPr>
            <a:xfrm flipH="1">
              <a:off x="2410691" y="2667000"/>
              <a:ext cx="533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9" idx="2"/>
              <a:endCxn id="13" idx="0"/>
            </p:cNvCxnSpPr>
            <p:nvPr/>
          </p:nvCxnSpPr>
          <p:spPr>
            <a:xfrm>
              <a:off x="2944091" y="2667000"/>
              <a:ext cx="9906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0" idx="2"/>
              <a:endCxn id="14" idx="0"/>
            </p:cNvCxnSpPr>
            <p:nvPr/>
          </p:nvCxnSpPr>
          <p:spPr>
            <a:xfrm flipH="1">
              <a:off x="5534891" y="2667000"/>
              <a:ext cx="9906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0" idx="2"/>
              <a:endCxn id="15" idx="0"/>
            </p:cNvCxnSpPr>
            <p:nvPr/>
          </p:nvCxnSpPr>
          <p:spPr>
            <a:xfrm>
              <a:off x="6525491" y="2667000"/>
              <a:ext cx="4572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0" idx="2"/>
              <a:endCxn id="16" idx="0"/>
            </p:cNvCxnSpPr>
            <p:nvPr/>
          </p:nvCxnSpPr>
          <p:spPr>
            <a:xfrm>
              <a:off x="6525491" y="2667000"/>
              <a:ext cx="1905000" cy="3671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3" idx="2"/>
              <a:endCxn id="19" idx="0"/>
            </p:cNvCxnSpPr>
            <p:nvPr/>
          </p:nvCxnSpPr>
          <p:spPr>
            <a:xfrm flipH="1">
              <a:off x="2944091" y="3810000"/>
              <a:ext cx="9906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3" idx="2"/>
              <a:endCxn id="18" idx="0"/>
            </p:cNvCxnSpPr>
            <p:nvPr/>
          </p:nvCxnSpPr>
          <p:spPr>
            <a:xfrm>
              <a:off x="3934691" y="3810000"/>
              <a:ext cx="1170709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8" idx="2"/>
              <a:endCxn id="17" idx="0"/>
            </p:cNvCxnSpPr>
            <p:nvPr/>
          </p:nvCxnSpPr>
          <p:spPr>
            <a:xfrm flipH="1">
              <a:off x="3934691" y="4953000"/>
              <a:ext cx="1170709" cy="609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8" idx="2"/>
            </p:cNvCxnSpPr>
            <p:nvPr/>
          </p:nvCxnSpPr>
          <p:spPr>
            <a:xfrm>
              <a:off x="5105400" y="4953000"/>
              <a:ext cx="1420091" cy="609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19" y="5060220"/>
            <a:ext cx="2222624" cy="166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64300" y="1562100"/>
            <a:ext cx="25907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 smtClean="0"/>
              <a:t>Typical data sources</a:t>
            </a:r>
            <a:r>
              <a:rPr lang="en-US" sz="18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Population Censuses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Labor Force Surveys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Representative household surveys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1800" u="sng" dirty="0" smtClean="0"/>
              <a:t>Tools: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 smtClean="0"/>
              <a:t>ADePT</a:t>
            </a:r>
            <a:r>
              <a:rPr lang="en-US" sz="1800" dirty="0" smtClean="0"/>
              <a:t> Labor</a:t>
            </a:r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blackWhite">
          <a:xfrm>
            <a:off x="1150883" y="5994001"/>
            <a:ext cx="5144587" cy="73866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defTabSz="821202" eaLnBrk="0" hangingPunct="0"/>
            <a:endParaRPr lang="en-US" sz="1200" dirty="0" smtClean="0">
              <a:solidFill>
                <a:schemeClr val="bg2"/>
              </a:solidFill>
            </a:endParaRPr>
          </a:p>
          <a:p>
            <a:pPr defTabSz="821202" eaLnBrk="0" hangingPunct="0"/>
            <a:r>
              <a:rPr lang="en-US" sz="1200" dirty="0" smtClean="0">
                <a:solidFill>
                  <a:schemeClr val="bg2"/>
                </a:solidFill>
              </a:rPr>
              <a:t>With 10% of those employed working in formal private sector wage jobs, any jobs strategy in Kenya will have to focus on raising opportunities in agriculture and the informal sector too.</a:t>
            </a:r>
          </a:p>
        </p:txBody>
      </p:sp>
    </p:spTree>
    <p:extLst>
      <p:ext uri="{BB962C8B-B14F-4D97-AF65-F5344CB8AC3E}">
        <p14:creationId xmlns:p14="http://schemas.microsoft.com/office/powerpoint/2010/main" val="222535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1.  Example: profile of employers and job creating firms over a decade in </a:t>
            </a:r>
            <a:r>
              <a:rPr lang="en-US" dirty="0" err="1" smtClean="0"/>
              <a:t>uganda</a:t>
            </a:r>
            <a:r>
              <a:rPr lang="en-US" dirty="0" smtClean="0"/>
              <a:t> by location and firm size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360362" y="6356350"/>
            <a:ext cx="420687" cy="365125"/>
          </a:xfrm>
        </p:spPr>
        <p:txBody>
          <a:bodyPr/>
          <a:lstStyle/>
          <a:p>
            <a:pPr>
              <a:defRPr/>
            </a:pPr>
            <a:fld id="{8F1FA4A1-659D-47DA-8B68-B3639E0B7F54}" type="slidenum">
              <a:rPr lang="en-US" sz="1100" smtClean="0"/>
              <a:pPr>
                <a:defRPr/>
              </a:pPr>
              <a:t>13</a:t>
            </a:fld>
            <a:endParaRPr lang="en-US" sz="11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38381"/>
              </p:ext>
            </p:extLst>
          </p:nvPr>
        </p:nvGraphicFramePr>
        <p:xfrm>
          <a:off x="183776" y="1371600"/>
          <a:ext cx="8776448" cy="4872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54680" y="6482281"/>
            <a:ext cx="56642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dirty="0" smtClean="0"/>
              <a:t>Jobs CCSA with DEC &amp; GSURR for Uganda Economic Update (forthcoming)</a:t>
            </a:r>
            <a:endParaRPr lang="en-US" sz="11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271272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blackWhite">
          <a:xfrm>
            <a:off x="1500052" y="2010658"/>
            <a:ext cx="5144587" cy="73866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defTabSz="821202" eaLnBrk="0" hangingPunct="0"/>
            <a:endParaRPr lang="en-US" sz="1200" dirty="0" smtClean="0">
              <a:solidFill>
                <a:schemeClr val="bg2"/>
              </a:solidFill>
            </a:endParaRPr>
          </a:p>
          <a:p>
            <a:pPr algn="ctr" defTabSz="821202" eaLnBrk="0" hangingPunct="0"/>
            <a:r>
              <a:rPr lang="en-US" sz="1200" dirty="0" smtClean="0">
                <a:solidFill>
                  <a:schemeClr val="bg2"/>
                </a:solidFill>
              </a:rPr>
              <a:t>This example shows that nearly all new job creation in Uganda in the decade 01-11 came from urban micro &amp; firms, whilst large firms were shedding jobs in both urban and rural areas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72300" y="2247899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Uganda’s jobs </a:t>
            </a:r>
            <a:r>
              <a:rPr lang="en-US" sz="1200" dirty="0" smtClean="0">
                <a:solidFill>
                  <a:schemeClr val="bg2"/>
                </a:solidFill>
              </a:rPr>
              <a:t>“needs”      may include urban informal sector productivity  measures, and a focus on why large firms have been shrinking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6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135802" y="6356350"/>
            <a:ext cx="542061" cy="365125"/>
          </a:xfrm>
        </p:spPr>
        <p:txBody>
          <a:bodyPr/>
          <a:lstStyle/>
          <a:p>
            <a:pPr>
              <a:defRPr/>
            </a:pPr>
            <a:fld id="{8F1FA4A1-659D-47DA-8B68-B3639E0B7F5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1417" y="2090990"/>
            <a:ext cx="3934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  <a:ea typeface="ＭＳ Ｐゴシック" charset="0"/>
                <a:cs typeface="Andes ExtraLight"/>
              </a:rPr>
              <a:t>Tunisia (1997-2010): employment by size and 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90721" y="2090990"/>
            <a:ext cx="4156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  <a:ea typeface="ＭＳ Ｐゴシック" charset="0"/>
                <a:cs typeface="Andes ExtraLight"/>
              </a:rPr>
              <a:t>Egypt:  </a:t>
            </a:r>
            <a:r>
              <a:rPr lang="en-US" sz="1200" dirty="0">
                <a:latin typeface="+mn-lt"/>
                <a:ea typeface="ＭＳ Ｐゴシック" charset="0"/>
                <a:cs typeface="Andes ExtraLight"/>
              </a:rPr>
              <a:t>Employment in 2006 by firm size and </a:t>
            </a:r>
            <a:r>
              <a:rPr lang="en-US" sz="1200" dirty="0" smtClean="0">
                <a:latin typeface="+mn-lt"/>
                <a:ea typeface="ＭＳ Ｐゴシック" charset="0"/>
                <a:cs typeface="Andes ExtraLight"/>
              </a:rPr>
              <a:t>age</a:t>
            </a:r>
            <a:endParaRPr lang="en-US" sz="1200" dirty="0">
              <a:latin typeface="+mn-lt"/>
              <a:ea typeface="ＭＳ Ｐゴシック" charset="0"/>
              <a:cs typeface="Andes ExtraLight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5" y="2685397"/>
            <a:ext cx="4330495" cy="325977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/>
          <a:lstStyle/>
          <a:p>
            <a:r>
              <a:rPr lang="en-US" dirty="0" smtClean="0"/>
              <a:t>STEP 1.  Example: ENTERPRISE DYNAMICS: EMPLOYMENT DISTRIBUTION BY AGE AND SIZE OF FIRMS in </a:t>
            </a:r>
            <a:r>
              <a:rPr lang="en-US" dirty="0" err="1" smtClean="0"/>
              <a:t>mena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70772" y="6217850"/>
            <a:ext cx="63841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+mn-lt"/>
                <a:ea typeface="ＭＳ Ｐゴシック" charset="0"/>
                <a:cs typeface="Andes ExtraLight"/>
              </a:rPr>
              <a:t>Jobs or Privileges: unleashing the employment potential of the Middle East and North Africa 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t="1555" r="8551" b="4157"/>
          <a:stretch/>
        </p:blipFill>
        <p:spPr bwMode="auto">
          <a:xfrm>
            <a:off x="4393870" y="2685397"/>
            <a:ext cx="4599297" cy="325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23"/>
          <p:cNvSpPr>
            <a:spLocks noChangeArrowheads="1"/>
          </p:cNvSpPr>
          <p:nvPr/>
        </p:nvSpPr>
        <p:spPr bwMode="blackWhite">
          <a:xfrm>
            <a:off x="135802" y="1149574"/>
            <a:ext cx="8760635" cy="86177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defTabSz="821202" eaLnBrk="0" hangingPunct="0"/>
            <a:endParaRPr lang="en-US" sz="1400" dirty="0" smtClean="0">
              <a:solidFill>
                <a:schemeClr val="bg2"/>
              </a:solidFill>
            </a:endParaRPr>
          </a:p>
          <a:p>
            <a:pPr algn="ctr" defTabSz="821202" eaLnBrk="0" hangingPunct="0"/>
            <a:r>
              <a:rPr lang="en-US" sz="1400" dirty="0" smtClean="0">
                <a:solidFill>
                  <a:schemeClr val="bg2"/>
                </a:solidFill>
              </a:rPr>
              <a:t>These examples show that in common with Tunisia, Egypt has a “missing middle”, lacking in small and medium enterprises which could exert competitive pressure on larger and older incumbents</a:t>
            </a:r>
          </a:p>
          <a:p>
            <a:pPr algn="ctr" defTabSz="821202" eaLnBrk="0" hangingPunct="0"/>
            <a:r>
              <a:rPr lang="en-US" sz="1400" dirty="0" smtClean="0">
                <a:solidFill>
                  <a:schemeClr val="bg2"/>
                </a:solidFill>
              </a:rPr>
              <a:t>This was a symptom of a privilege-driven system, whereby older larger firms got political protection.</a:t>
            </a:r>
          </a:p>
        </p:txBody>
      </p:sp>
    </p:spTree>
    <p:extLst>
      <p:ext uri="{BB962C8B-B14F-4D97-AF65-F5344CB8AC3E}">
        <p14:creationId xmlns:p14="http://schemas.microsoft.com/office/powerpoint/2010/main" val="36572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172016" y="6482281"/>
            <a:ext cx="505847" cy="239194"/>
          </a:xfrm>
        </p:spPr>
        <p:txBody>
          <a:bodyPr/>
          <a:lstStyle/>
          <a:p>
            <a:pPr>
              <a:defRPr/>
            </a:pPr>
            <a:fld id="{8F1FA4A1-659D-47DA-8B68-B3639E0B7F54}" type="slidenum">
              <a:rPr lang="en-US" sz="1100" smtClean="0"/>
              <a:pPr>
                <a:defRPr/>
              </a:pPr>
              <a:t>15</a:t>
            </a:fld>
            <a:endParaRPr lang="en-US" sz="1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7" y="4368298"/>
            <a:ext cx="4461236" cy="248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034" y="1431851"/>
            <a:ext cx="4584607" cy="278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1.  Example: identifying `better’ and `inclusive’ jobs in </a:t>
            </a:r>
            <a:r>
              <a:rPr lang="en-US" dirty="0" err="1" smtClean="0"/>
              <a:t>mena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259" y="4368298"/>
            <a:ext cx="4277146" cy="248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963" y="1338848"/>
            <a:ext cx="1443837" cy="94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66631" y="1249948"/>
            <a:ext cx="4061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Income quintile of different types of workers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31442" y="4077519"/>
            <a:ext cx="4061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Unemployment rates by gender and age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669542" y="4095844"/>
            <a:ext cx="4061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Male-female wage gaps by sector</a:t>
            </a:r>
            <a:endParaRPr lang="en-US" sz="1400" dirty="0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blackWhite">
          <a:xfrm>
            <a:off x="172016" y="1299063"/>
            <a:ext cx="2689418" cy="276998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defTabSz="821202" eaLnBrk="0" hangingPunct="0"/>
            <a:r>
              <a:rPr lang="en-US" sz="1200" dirty="0" smtClean="0">
                <a:solidFill>
                  <a:schemeClr val="bg2"/>
                </a:solidFill>
              </a:rPr>
              <a:t>This profile shows:</a:t>
            </a:r>
          </a:p>
          <a:p>
            <a:pPr marL="400050" indent="-400050" defTabSz="821202" eaLnBrk="0" hangingPunct="0">
              <a:buAutoNum type="romanLcParenBoth"/>
            </a:pPr>
            <a:r>
              <a:rPr lang="en-US" sz="1200" dirty="0" smtClean="0">
                <a:solidFill>
                  <a:schemeClr val="bg2"/>
                </a:solidFill>
              </a:rPr>
              <a:t>Wage work is the preserve of wealthier quintiles, the bottom 60% of income earners work in the informal sector;</a:t>
            </a:r>
          </a:p>
          <a:p>
            <a:pPr marL="400050" indent="-400050" defTabSz="821202" eaLnBrk="0" hangingPunct="0">
              <a:buAutoNum type="romanLcParenBoth"/>
            </a:pPr>
            <a:r>
              <a:rPr lang="en-US" sz="1200" dirty="0" smtClean="0">
                <a:solidFill>
                  <a:schemeClr val="bg2"/>
                </a:solidFill>
              </a:rPr>
              <a:t>that women are </a:t>
            </a:r>
            <a:r>
              <a:rPr lang="en-US" sz="1200" i="1" dirty="0" smtClean="0">
                <a:solidFill>
                  <a:schemeClr val="bg2"/>
                </a:solidFill>
              </a:rPr>
              <a:t>much less </a:t>
            </a:r>
            <a:r>
              <a:rPr lang="en-US" sz="1200" dirty="0" smtClean="0">
                <a:solidFill>
                  <a:schemeClr val="bg2"/>
                </a:solidFill>
              </a:rPr>
              <a:t>likely to participate in the labor market in Egypt, Syria, Jordan and Tunisia than elsewhere.</a:t>
            </a:r>
          </a:p>
          <a:p>
            <a:pPr marL="400050" indent="-400050" defTabSz="821202" eaLnBrk="0" hangingPunct="0">
              <a:buAutoNum type="romanLcParenBoth"/>
            </a:pPr>
            <a:r>
              <a:rPr lang="en-US" sz="1200" dirty="0" smtClean="0">
                <a:solidFill>
                  <a:schemeClr val="bg2"/>
                </a:solidFill>
              </a:rPr>
              <a:t>That wage gaps for women are very significant, especially private sector wages</a:t>
            </a:r>
          </a:p>
          <a:p>
            <a:pPr defTabSz="821202" eaLnBrk="0" hangingPunct="0"/>
            <a:endParaRPr lang="en-US" sz="1200" dirty="0">
              <a:solidFill>
                <a:schemeClr val="bg2"/>
              </a:solidFill>
            </a:endParaRPr>
          </a:p>
          <a:p>
            <a:pPr defTabSz="821202" eaLnBrk="0" hangingPunct="0"/>
            <a:r>
              <a:rPr lang="en-US" sz="1200" dirty="0" smtClean="0">
                <a:solidFill>
                  <a:schemeClr val="bg2"/>
                </a:solidFill>
              </a:rPr>
              <a:t>The jobs need may be to remove barriers to women’s LF participation</a:t>
            </a:r>
          </a:p>
        </p:txBody>
      </p:sp>
    </p:spTree>
    <p:extLst>
      <p:ext uri="{BB962C8B-B14F-4D97-AF65-F5344CB8AC3E}">
        <p14:creationId xmlns:p14="http://schemas.microsoft.com/office/powerpoint/2010/main" val="11437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2855523" y="6458684"/>
            <a:ext cx="5600700" cy="32861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1000" dirty="0" smtClean="0"/>
              <a:t>Source: Nigeria Jobs Report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360363" y="6356350"/>
            <a:ext cx="494216" cy="365125"/>
          </a:xfrm>
        </p:spPr>
        <p:txBody>
          <a:bodyPr/>
          <a:lstStyle/>
          <a:p>
            <a:pPr>
              <a:defRPr/>
            </a:pPr>
            <a:fld id="{8F1FA4A1-659D-47DA-8B68-B3639E0B7F5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3720" y="301625"/>
            <a:ext cx="8364812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dirty="0" smtClean="0">
                <a:ea typeface="ＭＳ Ｐゴシック" charset="0"/>
              </a:rPr>
              <a:t>Step 1:  Example: jobs needs from demographic trends in </a:t>
            </a:r>
            <a:r>
              <a:rPr lang="en-US" dirty="0" err="1" smtClean="0">
                <a:ea typeface="ＭＳ Ｐゴシック" charset="0"/>
              </a:rPr>
              <a:t>nigeria</a:t>
            </a:r>
            <a:endParaRPr lang="en-US" cap="none" dirty="0">
              <a:ea typeface="+mj-ea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23085" t="13878" r="33949" b="19391"/>
          <a:stretch/>
        </p:blipFill>
        <p:spPr bwMode="auto">
          <a:xfrm>
            <a:off x="2418175" y="1779047"/>
            <a:ext cx="6502107" cy="4843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34498" y="1440493"/>
            <a:ext cx="4484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Population Pyramids: World and Nigeria </a:t>
            </a:r>
            <a:endParaRPr lang="en-US" dirty="0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blackWhite">
          <a:xfrm>
            <a:off x="147889" y="1666794"/>
            <a:ext cx="2503871" cy="467820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defTabSz="821202" eaLnBrk="0" hangingPunct="0"/>
            <a:r>
              <a:rPr lang="en-US" b="0" dirty="0" smtClean="0">
                <a:solidFill>
                  <a:schemeClr val="bg2"/>
                </a:solidFill>
              </a:rPr>
              <a:t>Unlike the world population  which is aging (left side), Nigeria’s population has stayed young between 1990 and 2010 (right side)</a:t>
            </a:r>
          </a:p>
          <a:p>
            <a:pPr defTabSz="821202" eaLnBrk="0" hangingPunct="0"/>
            <a:endParaRPr lang="en-US" b="0" dirty="0">
              <a:solidFill>
                <a:schemeClr val="bg2"/>
              </a:solidFill>
            </a:endParaRPr>
          </a:p>
          <a:p>
            <a:pPr defTabSz="821202" eaLnBrk="0" hangingPunct="0"/>
            <a:r>
              <a:rPr lang="en-US" b="0" dirty="0" smtClean="0">
                <a:solidFill>
                  <a:schemeClr val="bg2"/>
                </a:solidFill>
              </a:rPr>
              <a:t>This and a high fertility rate mean Nigeria will face a youth bulge in the labor market for many years to come.  </a:t>
            </a:r>
          </a:p>
          <a:p>
            <a:pPr defTabSz="821202" eaLnBrk="0" hangingPunct="0"/>
            <a:endParaRPr lang="en-US" b="0" dirty="0">
              <a:solidFill>
                <a:schemeClr val="bg2"/>
              </a:solidFill>
            </a:endParaRPr>
          </a:p>
          <a:p>
            <a:pPr defTabSz="821202" eaLnBrk="0" hangingPunct="0"/>
            <a:r>
              <a:rPr lang="en-US" b="0" dirty="0" smtClean="0">
                <a:solidFill>
                  <a:schemeClr val="bg2"/>
                </a:solidFill>
              </a:rPr>
              <a:t>This makes youth employment and the transition from school to work an important jobs need for Nigeria for some time to come</a:t>
            </a:r>
          </a:p>
        </p:txBody>
      </p:sp>
    </p:spTree>
    <p:extLst>
      <p:ext uri="{BB962C8B-B14F-4D97-AF65-F5344CB8AC3E}">
        <p14:creationId xmlns:p14="http://schemas.microsoft.com/office/powerpoint/2010/main" val="15419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188" y="179705"/>
            <a:ext cx="8461375" cy="757238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dirty="0">
                <a:ea typeface="ＭＳ Ｐゴシック" charset="0"/>
              </a:rPr>
              <a:t>Step 2: </a:t>
            </a:r>
            <a:r>
              <a:rPr lang="en-US" dirty="0" smtClean="0">
                <a:ea typeface="ＭＳ Ｐゴシック" charset="0"/>
              </a:rPr>
              <a:t> Diagnosis:  DEFINE [structural] jobs </a:t>
            </a:r>
            <a:r>
              <a:rPr lang="en-US" dirty="0">
                <a:ea typeface="ＭＳ Ｐゴシック" charset="0"/>
              </a:rPr>
              <a:t>CHALLENGES AND look for THEIR </a:t>
            </a:r>
            <a:r>
              <a:rPr lang="en-US" dirty="0" smtClean="0">
                <a:ea typeface="ＭＳ Ｐゴシック" charset="0"/>
              </a:rPr>
              <a:t>[binding] Constraints</a:t>
            </a:r>
            <a:endParaRPr lang="en-US" dirty="0">
              <a:ea typeface="+mj-ea"/>
            </a:endParaRPr>
          </a:p>
        </p:txBody>
      </p:sp>
      <p:sp>
        <p:nvSpPr>
          <p:cNvPr id="1331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37160" y="1301096"/>
            <a:ext cx="8854440" cy="5490229"/>
          </a:xfrm>
        </p:spPr>
        <p:txBody>
          <a:bodyPr>
            <a:noAutofit/>
          </a:bodyPr>
          <a:lstStyle/>
          <a:p>
            <a:pPr marL="0" indent="0"/>
            <a:r>
              <a:rPr lang="en-US" altLang="en-US" sz="2000" dirty="0" smtClean="0">
                <a:ea typeface="ＭＳ Ｐゴシック" charset="0"/>
                <a:cs typeface="Andes ExtraLight"/>
              </a:rPr>
              <a:t>Guided inquiry (all 3 parts should be examined):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altLang="en-US" sz="1800" b="1" dirty="0" smtClean="0">
                <a:ea typeface="ＭＳ Ｐゴシック" charset="0"/>
                <a:cs typeface="Andes ExtraLight"/>
              </a:rPr>
              <a:t>Step 2a: Is aggregate (and sector) growth sufficient to create </a:t>
            </a:r>
            <a:r>
              <a:rPr lang="en-US" altLang="en-US" sz="1800" b="1" i="1" dirty="0" smtClean="0">
                <a:solidFill>
                  <a:schemeClr val="bg2"/>
                </a:solidFill>
                <a:ea typeface="ＭＳ Ｐゴシック" charset="0"/>
                <a:cs typeface="Andes ExtraLight"/>
              </a:rPr>
              <a:t>more </a:t>
            </a:r>
            <a:r>
              <a:rPr lang="en-US" altLang="en-US" sz="1800" b="1" dirty="0" smtClean="0">
                <a:solidFill>
                  <a:schemeClr val="bg2"/>
                </a:solidFill>
                <a:ea typeface="ＭＳ Ｐゴシック" charset="0"/>
                <a:cs typeface="Andes ExtraLight"/>
              </a:rPr>
              <a:t>jobs</a:t>
            </a:r>
            <a:r>
              <a:rPr lang="en-US" altLang="en-US" sz="1800" b="1" dirty="0" smtClean="0">
                <a:ea typeface="ＭＳ Ｐゴシック" charset="0"/>
                <a:cs typeface="Andes ExtraLight"/>
              </a:rPr>
              <a:t>?  Does growth translate into job creation?</a:t>
            </a:r>
            <a:endParaRPr lang="en-US" altLang="en-US" b="1" dirty="0" smtClean="0">
              <a:ea typeface="ＭＳ Ｐゴシック" charset="0"/>
              <a:cs typeface="Andes ExtraLight"/>
            </a:endParaRPr>
          </a:p>
          <a:p>
            <a:pPr marL="0" lvl="2" indent="-338137">
              <a:buFont typeface="Wingdings" panose="05000000000000000000" pitchFamily="2" charset="2"/>
              <a:buChar char="v"/>
            </a:pPr>
            <a:r>
              <a:rPr lang="en-US" altLang="en-US" b="1" dirty="0" smtClean="0">
                <a:ea typeface="ＭＳ Ｐゴシック" charset="0"/>
                <a:cs typeface="Andes ExtraLight"/>
              </a:rPr>
              <a:t>Step 2b: Are new jobs </a:t>
            </a:r>
            <a:r>
              <a:rPr lang="en-US" altLang="en-US" b="1" i="1" dirty="0" smtClean="0">
                <a:solidFill>
                  <a:schemeClr val="bg2"/>
                </a:solidFill>
                <a:ea typeface="ＭＳ Ｐゴシック" charset="0"/>
                <a:cs typeface="Andes ExtraLight"/>
              </a:rPr>
              <a:t>better</a:t>
            </a:r>
            <a:r>
              <a:rPr lang="en-US" altLang="en-US" b="1" dirty="0" smtClean="0">
                <a:ea typeface="ＭＳ Ｐゴシック" charset="0"/>
                <a:cs typeface="Andes ExtraLight"/>
              </a:rPr>
              <a:t> jobs?  Are returns to work improving?</a:t>
            </a:r>
          </a:p>
          <a:p>
            <a:pPr marL="0" lvl="2" indent="-338137">
              <a:buFont typeface="Wingdings" panose="05000000000000000000" pitchFamily="2" charset="2"/>
              <a:buChar char="v"/>
            </a:pPr>
            <a:r>
              <a:rPr lang="en-US" altLang="en-US" b="1" dirty="0" smtClean="0">
                <a:ea typeface="ＭＳ Ｐゴシック" charset="0"/>
                <a:cs typeface="Andes ExtraLight"/>
              </a:rPr>
              <a:t>Step 2c: Are </a:t>
            </a:r>
            <a:r>
              <a:rPr lang="en-US" altLang="en-US" b="1" dirty="0">
                <a:ea typeface="ＭＳ Ｐゴシック" charset="0"/>
                <a:cs typeface="Andes ExtraLight"/>
              </a:rPr>
              <a:t>expanding job opportunities </a:t>
            </a:r>
            <a:r>
              <a:rPr lang="en-US" altLang="en-US" b="1" i="1" dirty="0">
                <a:solidFill>
                  <a:schemeClr val="bg2"/>
                </a:solidFill>
                <a:ea typeface="ＭＳ Ｐゴシック" charset="0"/>
                <a:cs typeface="Andes ExtraLight"/>
              </a:rPr>
              <a:t>inclusive</a:t>
            </a:r>
            <a:r>
              <a:rPr lang="en-US" altLang="en-US" b="1" dirty="0" smtClean="0">
                <a:ea typeface="ＭＳ Ｐゴシック" charset="0"/>
                <a:cs typeface="Andes ExtraLight"/>
              </a:rPr>
              <a:t>?</a:t>
            </a:r>
          </a:p>
          <a:p>
            <a:pPr marL="0" lvl="2" indent="0"/>
            <a:endParaRPr lang="en-US" altLang="en-US" b="1" dirty="0">
              <a:ea typeface="ＭＳ Ｐゴシック" charset="0"/>
              <a:cs typeface="Andes ExtraLight"/>
            </a:endParaRPr>
          </a:p>
          <a:p>
            <a:pPr marL="0" lvl="2" indent="0"/>
            <a:r>
              <a:rPr lang="en-US" altLang="en-US" sz="1600" dirty="0" smtClean="0">
                <a:ea typeface="ＭＳ Ｐゴシック" charset="0"/>
                <a:cs typeface="Andes ExtraLight"/>
              </a:rPr>
              <a:t>The diagnostic provides:</a:t>
            </a:r>
          </a:p>
          <a:p>
            <a:pPr marL="285750" lvl="2" indent="-285750">
              <a:buFont typeface="Wingdings" panose="05000000000000000000" pitchFamily="2" charset="2"/>
              <a:buChar char="v"/>
            </a:pPr>
            <a:r>
              <a:rPr lang="en-US" altLang="en-US" sz="1600" dirty="0" smtClean="0">
                <a:ea typeface="ＭＳ Ｐゴシック" charset="0"/>
                <a:cs typeface="Andes ExtraLight"/>
              </a:rPr>
              <a:t> A series of questions to </a:t>
            </a:r>
            <a:r>
              <a:rPr lang="en-US" altLang="en-US" sz="1600" dirty="0">
                <a:ea typeface="ＭＳ Ｐゴシック" charset="0"/>
                <a:cs typeface="Andes ExtraLight"/>
              </a:rPr>
              <a:t>investigate </a:t>
            </a:r>
            <a:r>
              <a:rPr lang="en-US" altLang="en-US" sz="1600" dirty="0" smtClean="0">
                <a:ea typeface="ＭＳ Ｐゴシック" charset="0"/>
                <a:cs typeface="Andes ExtraLight"/>
              </a:rPr>
              <a:t>and </a:t>
            </a:r>
            <a:r>
              <a:rPr lang="en-US" altLang="en-US" sz="1600" dirty="0">
                <a:ea typeface="ＭＳ Ｐゴシック" charset="0"/>
                <a:cs typeface="Andes ExtraLight"/>
              </a:rPr>
              <a:t>identify key </a:t>
            </a:r>
            <a:r>
              <a:rPr lang="en-US" altLang="en-US" sz="1600" dirty="0" smtClean="0">
                <a:ea typeface="ＭＳ Ｐゴシック" charset="0"/>
                <a:cs typeface="Andes ExtraLight"/>
              </a:rPr>
              <a:t>challenges (</a:t>
            </a:r>
            <a:r>
              <a:rPr lang="en-US" altLang="en-US" sz="1600" dirty="0">
                <a:ea typeface="ＭＳ Ｐゴシック" charset="0"/>
                <a:cs typeface="Andes ExtraLight"/>
              </a:rPr>
              <a:t>with </a:t>
            </a:r>
            <a:r>
              <a:rPr lang="en-US" altLang="en-US" sz="1600" dirty="0" smtClean="0">
                <a:ea typeface="ＭＳ Ｐゴシック" charset="0"/>
                <a:cs typeface="Andes ExtraLight"/>
              </a:rPr>
              <a:t>forthcoming guidance and training on data availability and tools to conduct the analysis)</a:t>
            </a:r>
          </a:p>
          <a:p>
            <a:pPr marL="285750" lvl="2" indent="-285750">
              <a:buFont typeface="Wingdings" panose="05000000000000000000" pitchFamily="2" charset="2"/>
              <a:buChar char="v"/>
            </a:pPr>
            <a:r>
              <a:rPr lang="en-US" altLang="en-US" sz="1600" dirty="0" smtClean="0">
                <a:ea typeface="ＭＳ Ｐゴシック" charset="0"/>
                <a:cs typeface="Andes ExtraLight"/>
              </a:rPr>
              <a:t>A series of potential underlying causes and constraints associated with the different jobs challenges: at the heart of these is the dynamic between productivity and employment.</a:t>
            </a:r>
          </a:p>
          <a:p>
            <a:pPr marL="285750" lvl="2" indent="-285750">
              <a:buFont typeface="Wingdings" panose="05000000000000000000" pitchFamily="2" charset="2"/>
              <a:buChar char="v"/>
            </a:pPr>
            <a:r>
              <a:rPr lang="en-US" altLang="en-US" sz="1600" dirty="0" smtClean="0">
                <a:ea typeface="ＭＳ Ｐゴシック" charset="0"/>
                <a:cs typeface="Andes ExtraLight"/>
              </a:rPr>
              <a:t>Teams should be selective: identifying the most important issue given step 1 findings</a:t>
            </a:r>
          </a:p>
          <a:p>
            <a:pPr marL="285750" lvl="2" indent="-285750">
              <a:buFont typeface="Wingdings" panose="05000000000000000000" pitchFamily="2" charset="2"/>
              <a:buChar char="v"/>
            </a:pPr>
            <a:r>
              <a:rPr lang="en-US" altLang="en-US" sz="1600" dirty="0" smtClean="0">
                <a:ea typeface="ＭＳ Ｐゴシック" charset="0"/>
                <a:cs typeface="Andes ExtraLight"/>
              </a:rPr>
              <a:t>The Jobs CCSA is developing with GPs, a common </a:t>
            </a:r>
            <a:r>
              <a:rPr lang="en-US" altLang="en-US" sz="1600" dirty="0">
                <a:ea typeface="ＭＳ Ｐゴシック" charset="0"/>
                <a:cs typeface="Andes ExtraLight"/>
              </a:rPr>
              <a:t>clustering of jobs challenges or ‘syndromes’ that </a:t>
            </a:r>
            <a:r>
              <a:rPr lang="en-US" altLang="en-US" sz="1600" dirty="0" smtClean="0">
                <a:ea typeface="ＭＳ Ｐゴシック" charset="0"/>
                <a:cs typeface="Andes ExtraLight"/>
              </a:rPr>
              <a:t>will help guide teams to </a:t>
            </a:r>
            <a:r>
              <a:rPr lang="en-US" altLang="en-US" sz="1600" dirty="0">
                <a:ea typeface="ＭＳ Ｐゴシック" charset="0"/>
                <a:cs typeface="Andes ExtraLight"/>
              </a:rPr>
              <a:t>effective approaches to address </a:t>
            </a:r>
            <a:r>
              <a:rPr lang="en-US" altLang="en-US" sz="1600" dirty="0" smtClean="0">
                <a:ea typeface="ＭＳ Ｐゴシック" charset="0"/>
                <a:cs typeface="Andes ExtraLight"/>
              </a:rPr>
              <a:t>jobs challenges</a:t>
            </a:r>
          </a:p>
          <a:p>
            <a:pPr marL="0" lvl="2" indent="0"/>
            <a:endParaRPr lang="en-US" altLang="en-US" sz="1600" dirty="0" smtClean="0">
              <a:ea typeface="ＭＳ Ｐゴシック" charset="0"/>
              <a:cs typeface="Andes ExtraLight"/>
            </a:endParaRPr>
          </a:p>
          <a:p>
            <a:pPr marL="0" lvl="2" indent="0"/>
            <a:r>
              <a:rPr lang="en-US" altLang="en-US" sz="1600" dirty="0" smtClean="0">
                <a:ea typeface="ＭＳ Ｐゴシック" charset="0"/>
                <a:cs typeface="Andes ExtraLight"/>
              </a:rPr>
              <a:t>(This diagnostic is </a:t>
            </a:r>
            <a:r>
              <a:rPr lang="en-US" altLang="en-US" sz="1600" i="1" dirty="0" smtClean="0">
                <a:ea typeface="ＭＳ Ｐゴシック" charset="0"/>
                <a:cs typeface="Andes ExtraLight"/>
              </a:rPr>
              <a:t>not </a:t>
            </a:r>
            <a:r>
              <a:rPr lang="en-US" altLang="en-US" sz="1600" dirty="0" smtClean="0">
                <a:ea typeface="ＭＳ Ｐゴシック" charset="0"/>
                <a:cs typeface="Andes ExtraLight"/>
              </a:rPr>
              <a:t>designed to cover macro cycles, nor short-term policy impacts on cyclical growth and unemployment, although lasting employment effects </a:t>
            </a:r>
            <a:r>
              <a:rPr lang="en-US" altLang="en-US" sz="1600" dirty="0" err="1" smtClean="0">
                <a:ea typeface="ＭＳ Ｐゴシック" charset="0"/>
                <a:cs typeface="Andes ExtraLight"/>
              </a:rPr>
              <a:t>eg</a:t>
            </a:r>
            <a:r>
              <a:rPr lang="en-US" altLang="en-US" sz="1600" dirty="0" smtClean="0">
                <a:ea typeface="ＭＳ Ｐゴシック" charset="0"/>
                <a:cs typeface="Andes ExtraLight"/>
              </a:rPr>
              <a:t> of privatization/liberalization on labor markets may justify safety nets and employment schemes, and should be discussed).</a:t>
            </a:r>
            <a:endParaRPr lang="en-US" altLang="en-US" dirty="0">
              <a:ea typeface="ＭＳ Ｐゴシック" charset="0"/>
              <a:cs typeface="Andes ExtraLight"/>
            </a:endParaRPr>
          </a:p>
          <a:p>
            <a:pPr marL="393383" lvl="2" indent="0"/>
            <a:endParaRPr lang="en-US" altLang="en-US" b="1" dirty="0" smtClean="0">
              <a:ea typeface="ＭＳ Ｐゴシック" charset="0"/>
              <a:cs typeface="Andes Extra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-42862" y="6562725"/>
            <a:ext cx="461962" cy="365125"/>
          </a:xfrm>
        </p:spPr>
        <p:txBody>
          <a:bodyPr/>
          <a:lstStyle/>
          <a:p>
            <a:pPr>
              <a:defRPr/>
            </a:pPr>
            <a:fld id="{5F8CF0D0-6D51-4BA1-B574-B3D52DB537EB}" type="slidenum">
              <a:rPr lang="en-US" sz="1200"/>
              <a:pPr>
                <a:defRPr/>
              </a:pPr>
              <a:t>17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8049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090" y="6551058"/>
            <a:ext cx="1904932" cy="186271"/>
          </a:xfrm>
        </p:spPr>
        <p:txBody>
          <a:bodyPr/>
          <a:lstStyle/>
          <a:p>
            <a:fld id="{598EC205-CBEA-4024-A10C-B280B1920CB9}" type="slidenum">
              <a:rPr lang="de-DE"/>
              <a:pPr/>
              <a:t>18</a:t>
            </a:fld>
            <a:endParaRPr lang="de-DE"/>
          </a:p>
        </p:txBody>
      </p:sp>
      <p:sp>
        <p:nvSpPr>
          <p:cNvPr id="296994" name="Rectangle 34"/>
          <p:cNvSpPr>
            <a:spLocks noGrp="1" noChangeArrowheads="1"/>
          </p:cNvSpPr>
          <p:nvPr>
            <p:ph type="title"/>
          </p:nvPr>
        </p:nvSpPr>
        <p:spPr>
          <a:xfrm>
            <a:off x="153256" y="687968"/>
            <a:ext cx="8834524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2A –  constraints/opportunities for </a:t>
            </a:r>
            <a:r>
              <a:rPr lang="en-US" u="sng" dirty="0" smtClean="0">
                <a:ea typeface="ＭＳ Ｐゴシック" charset="0"/>
              </a:rPr>
              <a:t>More</a:t>
            </a:r>
            <a:r>
              <a:rPr lang="en-US" dirty="0" smtClean="0">
                <a:ea typeface="ＭＳ Ｐゴシック" charset="0"/>
              </a:rPr>
              <a:t> jobs</a:t>
            </a:r>
            <a:endParaRPr lang="en-US" dirty="0"/>
          </a:p>
        </p:txBody>
      </p:sp>
      <p:sp>
        <p:nvSpPr>
          <p:cNvPr id="296995" name="McK Measure"/>
          <p:cNvSpPr txBox="1">
            <a:spLocks noChangeArrowheads="1"/>
          </p:cNvSpPr>
          <p:nvPr/>
        </p:nvSpPr>
        <p:spPr bwMode="auto">
          <a:xfrm>
            <a:off x="121489" y="214326"/>
            <a:ext cx="8794113" cy="24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526"/>
            <a:r>
              <a:rPr lang="de-DE" dirty="0" smtClean="0"/>
              <a:t>Jobs Diagnostic</a:t>
            </a:r>
            <a:endParaRPr lang="de-DE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260" y="129779"/>
            <a:ext cx="2133520" cy="422888"/>
          </a:xfrm>
          <a:prstGeom prst="rect">
            <a:avLst/>
          </a:prstGeom>
        </p:spPr>
      </p:pic>
      <p:cxnSp>
        <p:nvCxnSpPr>
          <p:cNvPr id="81" name="Straight Connector 80"/>
          <p:cNvCxnSpPr/>
          <p:nvPr/>
        </p:nvCxnSpPr>
        <p:spPr bwMode="auto">
          <a:xfrm>
            <a:off x="166257" y="1377366"/>
            <a:ext cx="8434294" cy="0"/>
          </a:xfrm>
          <a:prstGeom prst="line">
            <a:avLst/>
          </a:prstGeom>
          <a:noFill/>
          <a:ln w="603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Rectangle 12"/>
          <p:cNvSpPr>
            <a:spLocks noChangeArrowheads="1"/>
          </p:cNvSpPr>
          <p:nvPr/>
        </p:nvSpPr>
        <p:spPr bwMode="blackWhite">
          <a:xfrm>
            <a:off x="3960519" y="3382684"/>
            <a:ext cx="13333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defTabSz="821202" eaLnBrk="0" hangingPunct="0"/>
            <a:r>
              <a:rPr lang="en-US" sz="1800" dirty="0" smtClean="0">
                <a:solidFill>
                  <a:schemeClr val="bg2"/>
                </a:solidFill>
              </a:rPr>
              <a:t>Labor supply constraints </a:t>
            </a:r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blackWhite">
          <a:xfrm>
            <a:off x="0" y="2764925"/>
            <a:ext cx="1606129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defTabSz="821202" eaLnBrk="0" hangingPunct="0"/>
            <a:r>
              <a:rPr lang="en-US" sz="2400" u="sng" dirty="0" smtClean="0">
                <a:solidFill>
                  <a:schemeClr val="tx2"/>
                </a:solidFill>
              </a:rPr>
              <a:t>Step 2a</a:t>
            </a:r>
            <a:r>
              <a:rPr lang="en-US" sz="2400" dirty="0" smtClean="0">
                <a:solidFill>
                  <a:schemeClr val="tx2"/>
                </a:solidFill>
              </a:rPr>
              <a:t>:</a:t>
            </a:r>
          </a:p>
          <a:p>
            <a:pPr algn="ctr" defTabSz="821202" eaLnBrk="0" hangingPunct="0"/>
            <a:r>
              <a:rPr lang="en-US" b="0" dirty="0" smtClean="0">
                <a:solidFill>
                  <a:schemeClr val="tx2"/>
                </a:solidFill>
              </a:rPr>
              <a:t>Is growth </a:t>
            </a:r>
          </a:p>
          <a:p>
            <a:pPr algn="ctr" defTabSz="821202" eaLnBrk="0" hangingPunct="0"/>
            <a:r>
              <a:rPr lang="en-US" b="0" dirty="0" smtClean="0">
                <a:solidFill>
                  <a:schemeClr val="tx2"/>
                </a:solidFill>
              </a:rPr>
              <a:t>sufficient to create Jobs?</a:t>
            </a:r>
          </a:p>
          <a:p>
            <a:pPr algn="ctr" defTabSz="821202" eaLnBrk="0" hangingPunct="0"/>
            <a:r>
              <a:rPr lang="en-US" b="0" dirty="0" smtClean="0">
                <a:solidFill>
                  <a:schemeClr val="tx2"/>
                </a:solidFill>
              </a:rPr>
              <a:t>(real GDP growth &gt;= LF growth)</a:t>
            </a:r>
            <a:endParaRPr lang="en-US" b="0" dirty="0">
              <a:solidFill>
                <a:schemeClr val="tx2"/>
              </a:solidFill>
            </a:endParaRPr>
          </a:p>
        </p:txBody>
      </p:sp>
      <p:cxnSp>
        <p:nvCxnSpPr>
          <p:cNvPr id="90" name="Elbow Connector 89"/>
          <p:cNvCxnSpPr/>
          <p:nvPr/>
        </p:nvCxnSpPr>
        <p:spPr bwMode="auto">
          <a:xfrm rot="5400000">
            <a:off x="82639" y="4953443"/>
            <a:ext cx="801062" cy="322935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Elbow Connector 90"/>
          <p:cNvCxnSpPr/>
          <p:nvPr/>
        </p:nvCxnSpPr>
        <p:spPr bwMode="auto">
          <a:xfrm flipV="1">
            <a:off x="3312396" y="2059110"/>
            <a:ext cx="534595" cy="1813811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Rectangle 12"/>
          <p:cNvSpPr>
            <a:spLocks noChangeArrowheads="1"/>
          </p:cNvSpPr>
          <p:nvPr/>
        </p:nvSpPr>
        <p:spPr bwMode="blackWhite">
          <a:xfrm>
            <a:off x="3890502" y="1793140"/>
            <a:ext cx="171458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defTabSz="821202" eaLnBrk="0" hangingPunct="0"/>
            <a:r>
              <a:rPr lang="en-US" sz="1800" dirty="0" smtClean="0">
                <a:solidFill>
                  <a:schemeClr val="bg2"/>
                </a:solidFill>
              </a:rPr>
              <a:t>Sector composition of growth is too capital intensive</a:t>
            </a: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blackWhite">
          <a:xfrm>
            <a:off x="3890502" y="4633263"/>
            <a:ext cx="13333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defTabSz="821202" eaLnBrk="0" hangingPunct="0"/>
            <a:r>
              <a:rPr lang="en-US" sz="1800" dirty="0" smtClean="0">
                <a:solidFill>
                  <a:schemeClr val="bg2"/>
                </a:solidFill>
              </a:rPr>
              <a:t>Labor demand constraints</a:t>
            </a: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blackWhite">
          <a:xfrm>
            <a:off x="3960519" y="5655053"/>
            <a:ext cx="133331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defTabSz="821202" eaLnBrk="0" hangingPunct="0"/>
            <a:r>
              <a:rPr lang="en-US" sz="1800" dirty="0" smtClean="0">
                <a:solidFill>
                  <a:schemeClr val="bg2"/>
                </a:solidFill>
              </a:rPr>
              <a:t>Labor market</a:t>
            </a:r>
          </a:p>
          <a:p>
            <a:pPr algn="ctr" defTabSz="821202" eaLnBrk="0" hangingPunct="0"/>
            <a:r>
              <a:rPr lang="en-US" sz="1800" dirty="0">
                <a:solidFill>
                  <a:schemeClr val="bg2"/>
                </a:solidFill>
              </a:rPr>
              <a:t>m</a:t>
            </a:r>
            <a:r>
              <a:rPr lang="en-US" sz="1800" dirty="0" smtClean="0">
                <a:solidFill>
                  <a:schemeClr val="bg2"/>
                </a:solidFill>
              </a:rPr>
              <a:t>atching</a:t>
            </a:r>
          </a:p>
          <a:p>
            <a:pPr algn="ctr" defTabSz="821202" eaLnBrk="0" hangingPunct="0"/>
            <a:r>
              <a:rPr lang="en-US" sz="1800" dirty="0">
                <a:solidFill>
                  <a:schemeClr val="bg2"/>
                </a:solidFill>
              </a:rPr>
              <a:t>p</a:t>
            </a:r>
            <a:r>
              <a:rPr lang="en-US" sz="1800" dirty="0" smtClean="0">
                <a:solidFill>
                  <a:schemeClr val="bg2"/>
                </a:solidFill>
              </a:rPr>
              <a:t>roblems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99150" y="1451897"/>
            <a:ext cx="3428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What’s the constraint? (Examples)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056" y="4715332"/>
            <a:ext cx="1195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51" name="Rectangle 15"/>
          <p:cNvSpPr>
            <a:spLocks noChangeArrowheads="1"/>
          </p:cNvSpPr>
          <p:nvPr/>
        </p:nvSpPr>
        <p:spPr bwMode="blackWhite">
          <a:xfrm>
            <a:off x="0" y="5613291"/>
            <a:ext cx="129069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defTabSz="821202" eaLnBrk="0" hangingPunct="0"/>
            <a:r>
              <a:rPr lang="en-US" b="0" dirty="0" smtClean="0">
                <a:solidFill>
                  <a:schemeClr val="tx2"/>
                </a:solidFill>
              </a:rPr>
              <a:t>Consider Growth </a:t>
            </a:r>
          </a:p>
          <a:p>
            <a:pPr algn="ctr" defTabSz="821202" eaLnBrk="0" hangingPunct="0"/>
            <a:r>
              <a:rPr lang="en-US" b="0" dirty="0" smtClean="0">
                <a:solidFill>
                  <a:schemeClr val="tx2"/>
                </a:solidFill>
              </a:rPr>
              <a:t>Diagnostic</a:t>
            </a:r>
            <a:endParaRPr lang="en-US" b="0" dirty="0">
              <a:solidFill>
                <a:schemeClr val="tx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60519" y="1472555"/>
            <a:ext cx="2142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Not?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65408" y="3459628"/>
            <a:ext cx="531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cxnSp>
        <p:nvCxnSpPr>
          <p:cNvPr id="54" name="Elbow Connector 53"/>
          <p:cNvCxnSpPr/>
          <p:nvPr/>
        </p:nvCxnSpPr>
        <p:spPr bwMode="auto">
          <a:xfrm>
            <a:off x="3286181" y="4275413"/>
            <a:ext cx="534595" cy="1813811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677511" y="1671220"/>
            <a:ext cx="3671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Commodity boom (natural path)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Dutch 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Tax policies favoring capital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Low availability of skills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Limited non-cognitive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High labor (hiring/firing) restrictions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5677511" y="2866993"/>
            <a:ext cx="33102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Low participation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High reservation </a:t>
            </a:r>
            <a:r>
              <a:rPr lang="en-US" sz="1200" dirty="0" smtClean="0"/>
              <a:t>wage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Constraints to women’s participation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Low </a:t>
            </a:r>
            <a:r>
              <a:rPr lang="en-US" sz="1200" dirty="0"/>
              <a:t>worker incentives from  </a:t>
            </a:r>
            <a:r>
              <a:rPr lang="en-US" sz="1200" dirty="0" smtClean="0"/>
              <a:t>labor taxes and poor design of </a:t>
            </a:r>
            <a:r>
              <a:rPr lang="en-US" sz="1200" dirty="0"/>
              <a:t>social benefits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Limited mobility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High public sector wage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619428" y="3819188"/>
            <a:ext cx="423588" cy="0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988022" y="2552698"/>
            <a:ext cx="13390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1202" eaLnBrk="0" hangingPunct="0"/>
            <a:r>
              <a:rPr lang="en-US" sz="1800" dirty="0">
                <a:solidFill>
                  <a:schemeClr val="bg2"/>
                </a:solidFill>
              </a:rPr>
              <a:t>Is growth creating enough </a:t>
            </a:r>
            <a:r>
              <a:rPr lang="en-US" sz="1800" dirty="0" smtClean="0">
                <a:solidFill>
                  <a:schemeClr val="bg2"/>
                </a:solidFill>
              </a:rPr>
              <a:t>jobs (whether formal or informal)?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6181" y="3875127"/>
            <a:ext cx="560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cxnSp>
        <p:nvCxnSpPr>
          <p:cNvPr id="33" name="Elbow Connector 32"/>
          <p:cNvCxnSpPr/>
          <p:nvPr/>
        </p:nvCxnSpPr>
        <p:spPr bwMode="auto">
          <a:xfrm rot="5400000">
            <a:off x="2131293" y="4902261"/>
            <a:ext cx="801062" cy="322935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Rectangle 15"/>
          <p:cNvSpPr>
            <a:spLocks noChangeArrowheads="1"/>
          </p:cNvSpPr>
          <p:nvPr/>
        </p:nvSpPr>
        <p:spPr bwMode="blackWhite">
          <a:xfrm>
            <a:off x="1606129" y="5490181"/>
            <a:ext cx="182232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821202" eaLnBrk="0" hangingPunct="0"/>
            <a:r>
              <a:rPr lang="en-US" sz="2400" u="sng" dirty="0" smtClean="0">
                <a:solidFill>
                  <a:schemeClr val="tx2"/>
                </a:solidFill>
              </a:rPr>
              <a:t>Step 2b</a:t>
            </a:r>
            <a:r>
              <a:rPr lang="en-US" sz="2400" dirty="0" smtClean="0">
                <a:solidFill>
                  <a:schemeClr val="tx2"/>
                </a:solidFill>
              </a:rPr>
              <a:t>:</a:t>
            </a:r>
          </a:p>
          <a:p>
            <a:pPr algn="ctr" defTabSz="821202" eaLnBrk="0" hangingPunct="0"/>
            <a:r>
              <a:rPr lang="en-US" b="0" dirty="0" smtClean="0">
                <a:solidFill>
                  <a:schemeClr val="tx2"/>
                </a:solidFill>
              </a:rPr>
              <a:t>Are </a:t>
            </a:r>
            <a:r>
              <a:rPr lang="en-US" i="1" dirty="0" smtClean="0">
                <a:solidFill>
                  <a:schemeClr val="tx2"/>
                </a:solidFill>
              </a:rPr>
              <a:t>better</a:t>
            </a:r>
          </a:p>
          <a:p>
            <a:pPr algn="ctr" defTabSz="821202" eaLnBrk="0" hangingPunct="0"/>
            <a:r>
              <a:rPr lang="en-US" b="0" dirty="0" smtClean="0">
                <a:solidFill>
                  <a:schemeClr val="tx2"/>
                </a:solidFill>
              </a:rPr>
              <a:t>Jobs being</a:t>
            </a:r>
          </a:p>
          <a:p>
            <a:pPr algn="ctr" defTabSz="821202" eaLnBrk="0" hangingPunct="0"/>
            <a:r>
              <a:rPr lang="en-US" b="0" dirty="0" smtClean="0">
                <a:solidFill>
                  <a:schemeClr val="tx2"/>
                </a:solidFill>
              </a:rPr>
              <a:t>Created?</a:t>
            </a:r>
            <a:endParaRPr lang="en-US" b="0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04542" y="4661250"/>
            <a:ext cx="531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744186" y="4350871"/>
            <a:ext cx="41888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Poor investment climate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Limited access to finance, FDI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Low innovation, limited external trade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Low churning; limited firm entry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Technology favors capital over labor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Tax/regulations favor K over 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Negative ST impact of policy reform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57483" y="5722501"/>
            <a:ext cx="3386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Limited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Discrimination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Segmentation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Limited mobility – including where trade and FDI are disruptive short-term</a:t>
            </a:r>
          </a:p>
        </p:txBody>
      </p:sp>
      <p:cxnSp>
        <p:nvCxnSpPr>
          <p:cNvPr id="42" name="Elbow Connector 41"/>
          <p:cNvCxnSpPr/>
          <p:nvPr/>
        </p:nvCxnSpPr>
        <p:spPr bwMode="auto">
          <a:xfrm flipV="1">
            <a:off x="3319948" y="3543745"/>
            <a:ext cx="534595" cy="326230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Elbow Connector 42"/>
          <p:cNvCxnSpPr/>
          <p:nvPr/>
        </p:nvCxnSpPr>
        <p:spPr bwMode="auto">
          <a:xfrm>
            <a:off x="3327086" y="4272079"/>
            <a:ext cx="485995" cy="477633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ight Brace 16"/>
          <p:cNvSpPr/>
          <p:nvPr/>
        </p:nvSpPr>
        <p:spPr bwMode="auto">
          <a:xfrm>
            <a:off x="5605087" y="1892174"/>
            <a:ext cx="152396" cy="1213165"/>
          </a:xfrm>
          <a:prstGeom prst="rightBrace">
            <a:avLst/>
          </a:prstGeom>
          <a:noFill/>
          <a:ln w="28575" cap="flat" cmpd="sng" algn="ctr">
            <a:solidFill>
              <a:schemeClr val="tx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5" name="Right Brace 44"/>
          <p:cNvSpPr/>
          <p:nvPr/>
        </p:nvSpPr>
        <p:spPr bwMode="auto">
          <a:xfrm>
            <a:off x="5605087" y="3336964"/>
            <a:ext cx="148622" cy="915951"/>
          </a:xfrm>
          <a:prstGeom prst="rightBrace">
            <a:avLst/>
          </a:prstGeom>
          <a:noFill/>
          <a:ln w="28575" cap="flat" cmpd="sng" algn="ctr">
            <a:solidFill>
              <a:schemeClr val="tx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6" name="Right Brace 45"/>
          <p:cNvSpPr/>
          <p:nvPr/>
        </p:nvSpPr>
        <p:spPr bwMode="auto">
          <a:xfrm>
            <a:off x="5610230" y="4429153"/>
            <a:ext cx="141591" cy="1107938"/>
          </a:xfrm>
          <a:prstGeom prst="rightBrace">
            <a:avLst/>
          </a:prstGeom>
          <a:noFill/>
          <a:ln w="28575" cap="flat" cmpd="sng" algn="ctr">
            <a:solidFill>
              <a:schemeClr val="tx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7" name="Right Brace 46"/>
          <p:cNvSpPr/>
          <p:nvPr/>
        </p:nvSpPr>
        <p:spPr bwMode="auto">
          <a:xfrm>
            <a:off x="5610231" y="5751076"/>
            <a:ext cx="148622" cy="915951"/>
          </a:xfrm>
          <a:prstGeom prst="rightBrace">
            <a:avLst/>
          </a:prstGeom>
          <a:noFill/>
          <a:ln w="28575" cap="flat" cmpd="sng" algn="ctr">
            <a:solidFill>
              <a:schemeClr val="tx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951187" y="4555590"/>
            <a:ext cx="727635" cy="931419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0" y="1472555"/>
            <a:ext cx="3428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It is possible that causality runs from jobs to growth: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jobless growth reduces demand which reduces production, savings,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etc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29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dirty="0" smtClean="0">
                <a:ea typeface="ＭＳ Ｐゴシック" charset="0"/>
              </a:rPr>
              <a:t>OUTLINE</a:t>
            </a:r>
            <a:endParaRPr lang="en-US" dirty="0">
              <a:ea typeface="+mj-ea"/>
            </a:endParaRPr>
          </a:p>
        </p:txBody>
      </p:sp>
      <p:sp>
        <p:nvSpPr>
          <p:cNvPr id="1331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2894" y="1304374"/>
            <a:ext cx="9041106" cy="4222115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en-US" sz="1800" b="1" dirty="0" smtClean="0">
                <a:ea typeface="ＭＳ Ｐゴシック" charset="0"/>
                <a:cs typeface="Andes ExtraLight"/>
              </a:rPr>
              <a:t>Why Conduct Multi-sector</a:t>
            </a:r>
            <a:r>
              <a:rPr lang="en-US" altLang="en-US" sz="1800" b="1" i="1" dirty="0" smtClean="0">
                <a:ea typeface="ＭＳ Ｐゴシック" charset="0"/>
                <a:cs typeface="Andes ExtraLight"/>
              </a:rPr>
              <a:t> </a:t>
            </a:r>
            <a:r>
              <a:rPr lang="en-US" altLang="en-US" sz="1800" b="1" dirty="0" smtClean="0">
                <a:ea typeface="ＭＳ Ｐゴシック" charset="0"/>
                <a:cs typeface="Andes ExtraLight"/>
              </a:rPr>
              <a:t>Jobs Diagnostics?</a:t>
            </a:r>
          </a:p>
          <a:p>
            <a:pPr marL="685800"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en-US" sz="1600" dirty="0" smtClean="0">
                <a:ea typeface="ＭＳ Ｐゴシック" charset="0"/>
                <a:cs typeface="Andes ExtraLight"/>
              </a:rPr>
              <a:t>Jobs are central to achieving poverty reduction and shared prosperity</a:t>
            </a:r>
          </a:p>
          <a:p>
            <a:pPr marL="685800"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en-US" sz="1600" dirty="0" smtClean="0">
                <a:ea typeface="ＭＳ Ｐゴシック" charset="0"/>
                <a:cs typeface="Andes ExtraLight"/>
              </a:rPr>
              <a:t>Recognize need to take more comprehensive and multi-</a:t>
            </a:r>
            <a:r>
              <a:rPr lang="en-US" altLang="en-US" sz="1600" dirty="0" err="1" smtClean="0">
                <a:ea typeface="ＭＳ Ｐゴシック" charset="0"/>
                <a:cs typeface="Andes ExtraLight"/>
              </a:rPr>
              <a:t>sectoral</a:t>
            </a:r>
            <a:r>
              <a:rPr lang="en-US" altLang="en-US" sz="1600" dirty="0" smtClean="0">
                <a:ea typeface="ＭＳ Ｐゴシック" charset="0"/>
                <a:cs typeface="Andes ExtraLight"/>
              </a:rPr>
              <a:t> approach</a:t>
            </a:r>
            <a:endParaRPr lang="en-US" altLang="en-US" sz="2000" dirty="0">
              <a:ea typeface="ＭＳ Ｐゴシック" charset="0"/>
              <a:cs typeface="Andes ExtraLight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altLang="en-US" sz="1800" b="1" dirty="0" smtClean="0">
                <a:ea typeface="ＭＳ Ｐゴシック" charset="0"/>
                <a:cs typeface="Andes ExtraLight"/>
              </a:rPr>
              <a:t>Use of a Jobs Diagnostic</a:t>
            </a:r>
          </a:p>
          <a:p>
            <a:pPr marL="685800" lvl="1">
              <a:buFont typeface="Wingdings" panose="05000000000000000000" pitchFamily="2" charset="2"/>
              <a:buChar char="v"/>
            </a:pPr>
            <a:r>
              <a:rPr lang="en-US" altLang="en-US" sz="1600" dirty="0" smtClean="0">
                <a:ea typeface="ＭＳ Ｐゴシック" charset="0"/>
                <a:cs typeface="Andes ExtraLight"/>
              </a:rPr>
              <a:t>Covers the whole spectrum of `employment’ – </a:t>
            </a:r>
            <a:r>
              <a:rPr lang="en-US" altLang="en-US" sz="1600" dirty="0" err="1" smtClean="0">
                <a:ea typeface="ＭＳ Ｐゴシック" charset="0"/>
                <a:cs typeface="Andes ExtraLight"/>
              </a:rPr>
              <a:t>eg</a:t>
            </a:r>
            <a:r>
              <a:rPr lang="en-US" altLang="en-US" sz="1600" dirty="0" smtClean="0">
                <a:ea typeface="ＭＳ Ｐゴシック" charset="0"/>
                <a:cs typeface="Andes ExtraLight"/>
              </a:rPr>
              <a:t> </a:t>
            </a:r>
            <a:r>
              <a:rPr lang="en-US" altLang="en-US" sz="1600" dirty="0">
                <a:ea typeface="ＭＳ Ｐゴシック" charset="0"/>
                <a:cs typeface="Andes ExtraLight"/>
              </a:rPr>
              <a:t>agriculture, own </a:t>
            </a:r>
            <a:r>
              <a:rPr lang="en-US" altLang="en-US" sz="1600" dirty="0" smtClean="0">
                <a:ea typeface="ＭＳ Ｐゴシック" charset="0"/>
                <a:cs typeface="Andes ExtraLight"/>
              </a:rPr>
              <a:t>account, self-employment, wage; formal &amp; informal enterprises and workers; but excludes care of family &amp; housework</a:t>
            </a:r>
          </a:p>
          <a:p>
            <a:pPr marL="685800" lvl="1">
              <a:buFont typeface="Wingdings" panose="05000000000000000000" pitchFamily="2" charset="2"/>
              <a:buChar char="v"/>
            </a:pPr>
            <a:r>
              <a:rPr lang="en-US" altLang="en-US" sz="1600" dirty="0" smtClean="0">
                <a:ea typeface="ＭＳ Ｐゴシック" charset="0"/>
                <a:cs typeface="Andes ExtraLight"/>
              </a:rPr>
              <a:t>Standalone ESW to inform policy and operations</a:t>
            </a:r>
          </a:p>
          <a:p>
            <a:pPr marL="685800" lvl="1">
              <a:buFont typeface="Wingdings" panose="05000000000000000000" pitchFamily="2" charset="2"/>
              <a:buChar char="v"/>
            </a:pPr>
            <a:r>
              <a:rPr lang="en-US" altLang="en-US" sz="1600" dirty="0" smtClean="0">
                <a:ea typeface="ＭＳ Ｐゴシック" charset="0"/>
                <a:cs typeface="Andes ExtraLight"/>
              </a:rPr>
              <a:t>Complement the SCD where expanding job opportunities is a key priority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altLang="en-US" sz="1800" b="1" dirty="0" smtClean="0">
                <a:ea typeface="ＭＳ Ｐゴシック" charset="0"/>
                <a:cs typeface="Andes ExtraLight"/>
              </a:rPr>
              <a:t>Objective: determine key challenges to “expanding job opportunities”</a:t>
            </a:r>
            <a:r>
              <a:rPr lang="en-US" altLang="en-US" dirty="0" smtClean="0">
                <a:ea typeface="ＭＳ Ｐゴシック" charset="0"/>
                <a:cs typeface="Andes ExtraLight"/>
              </a:rPr>
              <a:t>:</a:t>
            </a:r>
          </a:p>
          <a:p>
            <a:pPr marL="685800" lvl="1">
              <a:buFont typeface="Wingdings" pitchFamily="2" charset="2"/>
              <a:buChar char="v"/>
            </a:pPr>
            <a:r>
              <a:rPr lang="en-US" alt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0"/>
                <a:cs typeface="Andes ExtraLight"/>
              </a:rPr>
              <a:t>More</a:t>
            </a:r>
            <a:r>
              <a:rPr lang="en-US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0"/>
                <a:cs typeface="Andes ExtraLight"/>
              </a:rPr>
              <a:t> </a:t>
            </a:r>
            <a:r>
              <a:rPr lang="en-US" altLang="en-US" sz="1600" dirty="0">
                <a:ea typeface="ＭＳ Ｐゴシック" charset="0"/>
                <a:cs typeface="Andes ExtraLight"/>
              </a:rPr>
              <a:t>jobs – for un &amp; underemployed; </a:t>
            </a:r>
            <a:r>
              <a:rPr lang="en-US" altLang="en-US" sz="1600" dirty="0" smtClean="0">
                <a:ea typeface="ＭＳ Ｐゴシック" charset="0"/>
                <a:cs typeface="Andes ExtraLight"/>
              </a:rPr>
              <a:t>to absorb new labor market entrants; creating more jobs that enable transformations (structural, spatial, formalization)</a:t>
            </a:r>
            <a:endParaRPr lang="en-US" altLang="en-US" sz="1600" dirty="0">
              <a:ea typeface="ＭＳ Ｐゴシック" charset="0"/>
              <a:cs typeface="Andes ExtraLight"/>
            </a:endParaRPr>
          </a:p>
          <a:p>
            <a:pPr marL="685800" lvl="1">
              <a:buFont typeface="Wingdings" pitchFamily="2" charset="2"/>
              <a:buChar char="v"/>
            </a:pPr>
            <a:r>
              <a:rPr lang="en-US" alt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0"/>
                <a:cs typeface="Andes ExtraLight"/>
              </a:rPr>
              <a:t>Better</a:t>
            </a:r>
            <a:r>
              <a:rPr lang="en-US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0"/>
                <a:cs typeface="Andes ExtraLight"/>
              </a:rPr>
              <a:t> </a:t>
            </a:r>
            <a:r>
              <a:rPr lang="en-US" altLang="en-US" sz="1600" dirty="0">
                <a:ea typeface="ＭＳ Ｐゴシック" charset="0"/>
                <a:cs typeface="Andes ExtraLight"/>
              </a:rPr>
              <a:t>jobs – higher </a:t>
            </a:r>
            <a:r>
              <a:rPr lang="en-US" altLang="en-US" sz="1600" dirty="0" smtClean="0">
                <a:ea typeface="ＭＳ Ｐゴシック" charset="0"/>
                <a:cs typeface="Andes ExtraLight"/>
              </a:rPr>
              <a:t>productivity jobs, </a:t>
            </a:r>
            <a:r>
              <a:rPr lang="en-US" altLang="en-US" sz="1600" dirty="0">
                <a:ea typeface="ＭＳ Ｐゴシック" charset="0"/>
                <a:cs typeface="Andes ExtraLight"/>
              </a:rPr>
              <a:t>higher returns, better </a:t>
            </a:r>
            <a:r>
              <a:rPr lang="en-US" altLang="en-US" sz="1600" dirty="0" smtClean="0">
                <a:ea typeface="ＭＳ Ｐゴシック" charset="0"/>
                <a:cs typeface="Andes ExtraLight"/>
              </a:rPr>
              <a:t>working conditions</a:t>
            </a:r>
            <a:endParaRPr lang="en-US" altLang="en-US" sz="1600" dirty="0">
              <a:ea typeface="ＭＳ Ｐゴシック" charset="0"/>
              <a:cs typeface="Andes ExtraLight"/>
            </a:endParaRPr>
          </a:p>
          <a:p>
            <a:pPr marL="685800" lvl="1">
              <a:buFont typeface="Wingdings" pitchFamily="2" charset="2"/>
              <a:buChar char="v"/>
            </a:pPr>
            <a:r>
              <a:rPr lang="en-US" alt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0"/>
                <a:cs typeface="Andes ExtraLight"/>
              </a:rPr>
              <a:t>Inclusive</a:t>
            </a:r>
            <a:r>
              <a:rPr lang="en-US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0"/>
                <a:cs typeface="Andes ExtraLight"/>
              </a:rPr>
              <a:t> </a:t>
            </a:r>
            <a:r>
              <a:rPr lang="en-US" altLang="en-US" sz="1600" dirty="0">
                <a:ea typeface="ＭＳ Ｐゴシック" charset="0"/>
                <a:cs typeface="Andes ExtraLight"/>
              </a:rPr>
              <a:t>jobs – for poor and bottom 40%, women, </a:t>
            </a:r>
            <a:r>
              <a:rPr lang="en-US" altLang="en-US" sz="1600" dirty="0" smtClean="0">
                <a:ea typeface="ＭＳ Ｐゴシック" charset="0"/>
                <a:cs typeface="Andes ExtraLight"/>
              </a:rPr>
              <a:t>youth, disadvantaged groups, those previously not participating in labor force</a:t>
            </a:r>
            <a:endParaRPr lang="en-US" altLang="en-US" sz="1600" dirty="0">
              <a:ea typeface="ＭＳ Ｐゴシック" charset="0"/>
              <a:cs typeface="Andes ExtraLight"/>
            </a:endParaRPr>
          </a:p>
          <a:p>
            <a:pPr marL="119063" lvl="2" indent="-4572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altLang="en-US" b="1" dirty="0">
                <a:ea typeface="ＭＳ Ｐゴシック" charset="0"/>
                <a:cs typeface="Andes ExtraLight"/>
              </a:rPr>
              <a:t>Elements of a Jobs Diagnostic: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en-US" sz="1600" b="1" dirty="0" smtClean="0">
                <a:ea typeface="ＭＳ Ｐゴシック" charset="0"/>
                <a:cs typeface="Andes ExtraLight"/>
              </a:rPr>
              <a:t>Establish country context and key jobs </a:t>
            </a:r>
            <a:r>
              <a:rPr lang="en-US" altLang="en-US" sz="1600" b="1" dirty="0">
                <a:ea typeface="ＭＳ Ｐゴシック" charset="0"/>
                <a:cs typeface="Andes ExtraLight"/>
              </a:rPr>
              <a:t>needs </a:t>
            </a:r>
            <a:r>
              <a:rPr lang="en-US" altLang="en-US" sz="1600" dirty="0" smtClean="0">
                <a:ea typeface="ＭＳ Ｐゴシック" charset="0"/>
                <a:cs typeface="Andes ExtraLight"/>
              </a:rPr>
              <a:t>(to guide </a:t>
            </a:r>
            <a:r>
              <a:rPr lang="en-US" altLang="en-US" sz="1600" dirty="0">
                <a:ea typeface="ＭＳ Ｐゴシック" charset="0"/>
                <a:cs typeface="Andes ExtraLight"/>
              </a:rPr>
              <a:t>diagnostic steps </a:t>
            </a:r>
            <a:r>
              <a:rPr lang="en-US" altLang="en-US" sz="1600" dirty="0" smtClean="0">
                <a:ea typeface="ＭＳ Ｐゴシック" charset="0"/>
                <a:cs typeface="Andes ExtraLight"/>
              </a:rPr>
              <a:t>2 &amp; 3)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en-US" sz="1600" b="1" dirty="0" smtClean="0">
                <a:ea typeface="ＭＳ Ｐゴシック" charset="0"/>
                <a:cs typeface="Andes ExtraLight"/>
              </a:rPr>
              <a:t>Interpreting the interplay of results</a:t>
            </a:r>
            <a:r>
              <a:rPr lang="en-US" altLang="en-US" sz="1600" dirty="0" smtClean="0">
                <a:ea typeface="ＭＳ Ｐゴシック" charset="0"/>
                <a:cs typeface="Andes ExtraLight"/>
              </a:rPr>
              <a:t>: Identify challenges, constraints, synergies, causes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en-US" sz="1600" b="1" dirty="0" smtClean="0">
                <a:ea typeface="ＭＳ Ｐゴシック" charset="0"/>
                <a:cs typeface="Andes ExtraLight"/>
              </a:rPr>
              <a:t>Defining priorities and identifying possible solutions</a:t>
            </a:r>
            <a:r>
              <a:rPr lang="en-US" altLang="en-US" sz="1600" dirty="0" smtClean="0">
                <a:ea typeface="ＭＳ Ｐゴシック" charset="0"/>
                <a:cs typeface="Andes ExtraLight"/>
              </a:rPr>
              <a:t> (lay out opportunities, trade-offs)</a:t>
            </a:r>
            <a:endParaRPr lang="en-US" altLang="en-US" sz="1600" b="1" dirty="0" smtClean="0">
              <a:ea typeface="ＭＳ Ｐゴシック" charset="0"/>
              <a:cs typeface="Andes Extra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39688" y="6484639"/>
            <a:ext cx="317500" cy="365125"/>
          </a:xfrm>
        </p:spPr>
        <p:txBody>
          <a:bodyPr/>
          <a:lstStyle/>
          <a:p>
            <a:pPr>
              <a:defRPr/>
            </a:pPr>
            <a:fld id="{5F8CF0D0-6D51-4BA1-B574-B3D52DB537EB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28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090" y="6551058"/>
            <a:ext cx="1904932" cy="186271"/>
          </a:xfrm>
        </p:spPr>
        <p:txBody>
          <a:bodyPr/>
          <a:lstStyle/>
          <a:p>
            <a:fld id="{598EC205-CBEA-4024-A10C-B280B1920CB9}" type="slidenum">
              <a:rPr lang="de-DE"/>
              <a:pPr/>
              <a:t>19</a:t>
            </a:fld>
            <a:endParaRPr lang="de-DE"/>
          </a:p>
        </p:txBody>
      </p:sp>
      <p:sp>
        <p:nvSpPr>
          <p:cNvPr id="296994" name="Rectangle 34"/>
          <p:cNvSpPr>
            <a:spLocks noGrp="1" noChangeArrowheads="1"/>
          </p:cNvSpPr>
          <p:nvPr>
            <p:ph type="title"/>
          </p:nvPr>
        </p:nvSpPr>
        <p:spPr>
          <a:xfrm>
            <a:off x="153256" y="687968"/>
            <a:ext cx="8990744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2B– </a:t>
            </a:r>
            <a:r>
              <a:rPr lang="en-US" dirty="0"/>
              <a:t>constraints/opportunities for </a:t>
            </a:r>
            <a:r>
              <a:rPr lang="en-US" u="sng" dirty="0" smtClean="0">
                <a:ea typeface="ＭＳ Ｐゴシック" charset="0"/>
              </a:rPr>
              <a:t>Better</a:t>
            </a:r>
            <a:r>
              <a:rPr lang="en-US" dirty="0" smtClean="0">
                <a:ea typeface="ＭＳ Ｐゴシック" charset="0"/>
              </a:rPr>
              <a:t> jobs</a:t>
            </a:r>
            <a:endParaRPr lang="en-US" dirty="0"/>
          </a:p>
        </p:txBody>
      </p:sp>
      <p:sp>
        <p:nvSpPr>
          <p:cNvPr id="296995" name="McK Measure"/>
          <p:cNvSpPr txBox="1">
            <a:spLocks noChangeArrowheads="1"/>
          </p:cNvSpPr>
          <p:nvPr/>
        </p:nvSpPr>
        <p:spPr bwMode="auto">
          <a:xfrm>
            <a:off x="121489" y="214326"/>
            <a:ext cx="8794113" cy="24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526"/>
            <a:r>
              <a:rPr lang="de-DE" dirty="0" smtClean="0"/>
              <a:t>Jobs Diagnostic</a:t>
            </a:r>
            <a:endParaRPr lang="de-DE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260" y="129779"/>
            <a:ext cx="2133520" cy="422888"/>
          </a:xfrm>
          <a:prstGeom prst="rect">
            <a:avLst/>
          </a:prstGeom>
        </p:spPr>
      </p:pic>
      <p:cxnSp>
        <p:nvCxnSpPr>
          <p:cNvPr id="81" name="Straight Connector 80"/>
          <p:cNvCxnSpPr/>
          <p:nvPr/>
        </p:nvCxnSpPr>
        <p:spPr bwMode="auto">
          <a:xfrm>
            <a:off x="259938" y="1377366"/>
            <a:ext cx="7667540" cy="0"/>
          </a:xfrm>
          <a:prstGeom prst="line">
            <a:avLst/>
          </a:prstGeom>
          <a:noFill/>
          <a:ln w="603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Rectangle 15"/>
          <p:cNvSpPr>
            <a:spLocks noChangeArrowheads="1"/>
          </p:cNvSpPr>
          <p:nvPr/>
        </p:nvSpPr>
        <p:spPr bwMode="blackWhite">
          <a:xfrm>
            <a:off x="-94200" y="3364502"/>
            <a:ext cx="182232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821202" eaLnBrk="0" hangingPunct="0"/>
            <a:r>
              <a:rPr lang="en-US" sz="2400" u="sng" dirty="0" smtClean="0">
                <a:solidFill>
                  <a:schemeClr val="tx2"/>
                </a:solidFill>
              </a:rPr>
              <a:t>Step 2b</a:t>
            </a:r>
            <a:r>
              <a:rPr lang="en-US" sz="2400" dirty="0" smtClean="0">
                <a:solidFill>
                  <a:schemeClr val="tx2"/>
                </a:solidFill>
              </a:rPr>
              <a:t>:</a:t>
            </a:r>
          </a:p>
          <a:p>
            <a:pPr algn="ctr" defTabSz="821202" eaLnBrk="0" hangingPunct="0"/>
            <a:r>
              <a:rPr lang="en-US" b="0" dirty="0" smtClean="0">
                <a:solidFill>
                  <a:schemeClr val="tx2"/>
                </a:solidFill>
              </a:rPr>
              <a:t>Are Better Jobs being created?</a:t>
            </a:r>
            <a:endParaRPr lang="en-US" b="0" dirty="0">
              <a:solidFill>
                <a:schemeClr val="tx2"/>
              </a:solidFill>
            </a:endParaRPr>
          </a:p>
        </p:txBody>
      </p:sp>
      <p:cxnSp>
        <p:nvCxnSpPr>
          <p:cNvPr id="90" name="Elbow Connector 89"/>
          <p:cNvCxnSpPr/>
          <p:nvPr/>
        </p:nvCxnSpPr>
        <p:spPr bwMode="auto">
          <a:xfrm rot="5400000">
            <a:off x="589577" y="4519170"/>
            <a:ext cx="593144" cy="259321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Elbow Connector 90"/>
          <p:cNvCxnSpPr/>
          <p:nvPr/>
        </p:nvCxnSpPr>
        <p:spPr bwMode="auto">
          <a:xfrm flipV="1">
            <a:off x="1728121" y="2059110"/>
            <a:ext cx="534595" cy="1813811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Rectangle 12"/>
          <p:cNvSpPr>
            <a:spLocks noChangeArrowheads="1"/>
          </p:cNvSpPr>
          <p:nvPr/>
        </p:nvSpPr>
        <p:spPr bwMode="blackWhite">
          <a:xfrm>
            <a:off x="2306227" y="1793140"/>
            <a:ext cx="171458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defTabSz="821202" eaLnBrk="0" hangingPunct="0"/>
            <a:r>
              <a:rPr lang="en-US" dirty="0" smtClean="0">
                <a:solidFill>
                  <a:schemeClr val="bg2"/>
                </a:solidFill>
              </a:rPr>
              <a:t>Productivity does not improve within existing jobs; new jobs are low productivity</a:t>
            </a: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blackWhite">
          <a:xfrm>
            <a:off x="2236501" y="3444027"/>
            <a:ext cx="164202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defTabSz="821202" eaLnBrk="0" hangingPunct="0"/>
            <a:r>
              <a:rPr lang="en-US" dirty="0" smtClean="0">
                <a:solidFill>
                  <a:schemeClr val="bg2"/>
                </a:solidFill>
              </a:rPr>
              <a:t>Labor is not moving across jobs, lack of matching</a:t>
            </a: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blackWhite">
          <a:xfrm>
            <a:off x="2376244" y="4601427"/>
            <a:ext cx="133331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defTabSz="821202" eaLnBrk="0" hangingPunct="0"/>
            <a:r>
              <a:rPr lang="en-US" dirty="0" smtClean="0">
                <a:solidFill>
                  <a:schemeClr val="bg2"/>
                </a:solidFill>
              </a:rPr>
              <a:t>Real</a:t>
            </a:r>
          </a:p>
          <a:p>
            <a:pPr algn="ctr" defTabSz="821202" eaLnBrk="0" hangingPunct="0"/>
            <a:r>
              <a:rPr lang="en-US" dirty="0" smtClean="0">
                <a:solidFill>
                  <a:schemeClr val="bg2"/>
                </a:solidFill>
              </a:rPr>
              <a:t>earnings not rising with productivity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64090" y="1451897"/>
            <a:ext cx="3428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What’s the constraint? (Examples)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3256" y="4715332"/>
            <a:ext cx="1195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51" name="Rectangle 15"/>
          <p:cNvSpPr>
            <a:spLocks noChangeArrowheads="1"/>
          </p:cNvSpPr>
          <p:nvPr/>
        </p:nvSpPr>
        <p:spPr bwMode="blackWhite">
          <a:xfrm>
            <a:off x="-120415" y="5249289"/>
            <a:ext cx="182232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821202" eaLnBrk="0" hangingPunct="0"/>
            <a:r>
              <a:rPr lang="en-US" sz="2400" u="sng" dirty="0" smtClean="0">
                <a:solidFill>
                  <a:schemeClr val="tx2"/>
                </a:solidFill>
              </a:rPr>
              <a:t>Step 2c</a:t>
            </a:r>
            <a:r>
              <a:rPr lang="en-US" sz="2400" dirty="0" smtClean="0">
                <a:solidFill>
                  <a:schemeClr val="tx2"/>
                </a:solidFill>
              </a:rPr>
              <a:t>:</a:t>
            </a:r>
          </a:p>
          <a:p>
            <a:pPr algn="ctr" defTabSz="821202" eaLnBrk="0" hangingPunct="0"/>
            <a:r>
              <a:rPr lang="en-US" b="0" dirty="0" smtClean="0">
                <a:solidFill>
                  <a:schemeClr val="tx2"/>
                </a:solidFill>
              </a:rPr>
              <a:t>Are Jobs</a:t>
            </a:r>
          </a:p>
          <a:p>
            <a:pPr algn="ctr" defTabSz="821202" eaLnBrk="0" hangingPunct="0"/>
            <a:r>
              <a:rPr lang="en-US" b="0" dirty="0" smtClean="0">
                <a:solidFill>
                  <a:schemeClr val="tx2"/>
                </a:solidFill>
              </a:rPr>
              <a:t>Inclusive?</a:t>
            </a:r>
            <a:endParaRPr lang="en-US" b="0" dirty="0">
              <a:solidFill>
                <a:schemeClr val="tx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6244" y="1472555"/>
            <a:ext cx="2142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Not?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48894" y="2780636"/>
            <a:ext cx="531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cxnSp>
        <p:nvCxnSpPr>
          <p:cNvPr id="54" name="Elbow Connector 53"/>
          <p:cNvCxnSpPr/>
          <p:nvPr/>
        </p:nvCxnSpPr>
        <p:spPr bwMode="auto">
          <a:xfrm>
            <a:off x="1701906" y="4275413"/>
            <a:ext cx="534595" cy="1813811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370739" y="1707773"/>
            <a:ext cx="390966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Limited structural transformation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Lack of competition; lack of 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Limited trade (entry, product diversification)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Limited creative </a:t>
            </a:r>
            <a:r>
              <a:rPr lang="en-US" sz="1200" dirty="0" smtClean="0"/>
              <a:t>destruction and reallocation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Inadequate </a:t>
            </a:r>
            <a:r>
              <a:rPr lang="en-US" sz="1200" dirty="0"/>
              <a:t>markets; limited scale economies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Lack </a:t>
            </a:r>
            <a:r>
              <a:rPr lang="en-US" sz="1200" dirty="0"/>
              <a:t>of </a:t>
            </a:r>
            <a:r>
              <a:rPr lang="en-US" sz="1200" dirty="0" smtClean="0"/>
              <a:t>investment, FDI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Low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Weak rule of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Constraints to women’s entrepreneurshi</a:t>
            </a:r>
            <a:r>
              <a:rPr lang="en-US" sz="1200" dirty="0"/>
              <a:t>p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370738" y="3433956"/>
            <a:ext cx="4773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Restrictive labor market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Geographic segmentation; limited migration, urbanization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Land tenure /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Housing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Societal norms, </a:t>
            </a:r>
            <a:r>
              <a:rPr lang="en-US" sz="1200" dirty="0" err="1" smtClean="0"/>
              <a:t>eg</a:t>
            </a:r>
            <a:r>
              <a:rPr lang="en-US" sz="1200" dirty="0" smtClean="0"/>
              <a:t> on gender participation, 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Higher reservation wage , high search costs, entry costs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370738" y="4763483"/>
            <a:ext cx="4443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Excess supply of skills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Substitutability capital for labor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Limited worker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Excessive labor flexibility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Informalization</a:t>
            </a:r>
            <a:r>
              <a:rPr lang="en-US" sz="1200" dirty="0" smtClean="0"/>
              <a:t>; many informal competitors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</p:txBody>
      </p:sp>
      <p:sp>
        <p:nvSpPr>
          <p:cNvPr id="59" name="Right Brace 58"/>
          <p:cNvSpPr/>
          <p:nvPr/>
        </p:nvSpPr>
        <p:spPr bwMode="auto">
          <a:xfrm>
            <a:off x="4093708" y="1742189"/>
            <a:ext cx="115712" cy="1528279"/>
          </a:xfrm>
          <a:prstGeom prst="rightBrace">
            <a:avLst/>
          </a:prstGeom>
          <a:noFill/>
          <a:ln w="28575" cap="flat" cmpd="sng" algn="ctr">
            <a:solidFill>
              <a:schemeClr val="tx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61" name="Right Brace 60"/>
          <p:cNvSpPr/>
          <p:nvPr/>
        </p:nvSpPr>
        <p:spPr bwMode="auto">
          <a:xfrm>
            <a:off x="4038360" y="3517146"/>
            <a:ext cx="148622" cy="915951"/>
          </a:xfrm>
          <a:prstGeom prst="rightBrace">
            <a:avLst/>
          </a:prstGeom>
          <a:noFill/>
          <a:ln w="28575" cap="flat" cmpd="sng" algn="ctr">
            <a:solidFill>
              <a:schemeClr val="tx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62" name="Right Brace 61"/>
          <p:cNvSpPr/>
          <p:nvPr/>
        </p:nvSpPr>
        <p:spPr bwMode="auto">
          <a:xfrm>
            <a:off x="4062483" y="4670361"/>
            <a:ext cx="148622" cy="915951"/>
          </a:xfrm>
          <a:prstGeom prst="rightBrace">
            <a:avLst/>
          </a:prstGeom>
          <a:noFill/>
          <a:ln w="28575" cap="flat" cmpd="sng" algn="ctr">
            <a:solidFill>
              <a:schemeClr val="tx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blackWhite">
          <a:xfrm>
            <a:off x="2262716" y="5754453"/>
            <a:ext cx="1615809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defTabSz="821202" eaLnBrk="0" hangingPunct="0"/>
            <a:r>
              <a:rPr lang="en-US" dirty="0" smtClean="0">
                <a:solidFill>
                  <a:schemeClr val="bg2"/>
                </a:solidFill>
              </a:rPr>
              <a:t>Worker vulnerabilities are not addressed</a:t>
            </a:r>
          </a:p>
        </p:txBody>
      </p:sp>
      <p:sp>
        <p:nvSpPr>
          <p:cNvPr id="27" name="Right Brace 26"/>
          <p:cNvSpPr/>
          <p:nvPr/>
        </p:nvSpPr>
        <p:spPr bwMode="auto">
          <a:xfrm>
            <a:off x="4060798" y="5765705"/>
            <a:ext cx="148622" cy="915951"/>
          </a:xfrm>
          <a:prstGeom prst="rightBrace">
            <a:avLst/>
          </a:prstGeom>
          <a:noFill/>
          <a:ln w="28575" cap="flat" cmpd="sng" algn="ctr">
            <a:solidFill>
              <a:schemeClr val="tx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86022" y="5813359"/>
            <a:ext cx="4427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Working poor are a significant and not declining share of the labor 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Lack of minimum labor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Minimal social protection, incl. anti-discrimination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Low or variable earnings (self-employment or wage)</a:t>
            </a:r>
          </a:p>
        </p:txBody>
      </p:sp>
      <p:cxnSp>
        <p:nvCxnSpPr>
          <p:cNvPr id="29" name="Elbow Connector 28"/>
          <p:cNvCxnSpPr/>
          <p:nvPr/>
        </p:nvCxnSpPr>
        <p:spPr bwMode="auto">
          <a:xfrm rot="10800000">
            <a:off x="1392708" y="5881874"/>
            <a:ext cx="803974" cy="439996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85328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090" y="6551058"/>
            <a:ext cx="1904932" cy="186271"/>
          </a:xfrm>
        </p:spPr>
        <p:txBody>
          <a:bodyPr/>
          <a:lstStyle/>
          <a:p>
            <a:fld id="{598EC205-CBEA-4024-A10C-B280B1920CB9}" type="slidenum">
              <a:rPr lang="de-DE"/>
              <a:pPr/>
              <a:t>20</a:t>
            </a:fld>
            <a:endParaRPr lang="de-DE"/>
          </a:p>
        </p:txBody>
      </p:sp>
      <p:sp>
        <p:nvSpPr>
          <p:cNvPr id="296994" name="Rectangle 34"/>
          <p:cNvSpPr>
            <a:spLocks noGrp="1" noChangeArrowheads="1"/>
          </p:cNvSpPr>
          <p:nvPr>
            <p:ph type="title"/>
          </p:nvPr>
        </p:nvSpPr>
        <p:spPr>
          <a:xfrm>
            <a:off x="0" y="687968"/>
            <a:ext cx="91440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2C – Constraints/opportunities To </a:t>
            </a:r>
            <a:r>
              <a:rPr lang="en-US" u="sng" dirty="0" smtClean="0">
                <a:ea typeface="ＭＳ Ｐゴシック" charset="0"/>
              </a:rPr>
              <a:t>Inclusive</a:t>
            </a:r>
            <a:r>
              <a:rPr lang="en-US" dirty="0" smtClean="0">
                <a:ea typeface="ＭＳ Ｐゴシック" charset="0"/>
              </a:rPr>
              <a:t> jobs</a:t>
            </a:r>
            <a:endParaRPr lang="en-US" dirty="0"/>
          </a:p>
        </p:txBody>
      </p:sp>
      <p:sp>
        <p:nvSpPr>
          <p:cNvPr id="296995" name="McK Measure"/>
          <p:cNvSpPr txBox="1">
            <a:spLocks noChangeArrowheads="1"/>
          </p:cNvSpPr>
          <p:nvPr/>
        </p:nvSpPr>
        <p:spPr bwMode="auto">
          <a:xfrm>
            <a:off x="121489" y="214326"/>
            <a:ext cx="8794113" cy="24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526"/>
            <a:r>
              <a:rPr lang="de-DE" dirty="0" smtClean="0"/>
              <a:t>Jobs Diagnostic</a:t>
            </a:r>
            <a:endParaRPr lang="de-DE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260" y="129779"/>
            <a:ext cx="2133520" cy="422888"/>
          </a:xfrm>
          <a:prstGeom prst="rect">
            <a:avLst/>
          </a:prstGeom>
        </p:spPr>
      </p:pic>
      <p:cxnSp>
        <p:nvCxnSpPr>
          <p:cNvPr id="81" name="Straight Connector 80"/>
          <p:cNvCxnSpPr/>
          <p:nvPr/>
        </p:nvCxnSpPr>
        <p:spPr bwMode="auto">
          <a:xfrm>
            <a:off x="259938" y="1377366"/>
            <a:ext cx="7667540" cy="0"/>
          </a:xfrm>
          <a:prstGeom prst="line">
            <a:avLst/>
          </a:prstGeom>
          <a:noFill/>
          <a:ln w="603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Rectangle 12"/>
          <p:cNvSpPr>
            <a:spLocks noChangeArrowheads="1"/>
          </p:cNvSpPr>
          <p:nvPr/>
        </p:nvSpPr>
        <p:spPr bwMode="blackWhite">
          <a:xfrm>
            <a:off x="2376244" y="1809815"/>
            <a:ext cx="133331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defTabSz="821202" eaLnBrk="0" hangingPunct="0"/>
            <a:r>
              <a:rPr lang="en-US" sz="1800" dirty="0" smtClean="0">
                <a:solidFill>
                  <a:schemeClr val="bg2"/>
                </a:solidFill>
              </a:rPr>
              <a:t>Not Accessible to Poor or Bottom 40%</a:t>
            </a:r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blackWhite">
          <a:xfrm>
            <a:off x="-25012" y="3290528"/>
            <a:ext cx="182232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821202" eaLnBrk="0" hangingPunct="0"/>
            <a:r>
              <a:rPr lang="en-US" sz="2400" u="sng" dirty="0" smtClean="0">
                <a:solidFill>
                  <a:schemeClr val="tx2"/>
                </a:solidFill>
              </a:rPr>
              <a:t>Step 2C</a:t>
            </a:r>
            <a:r>
              <a:rPr lang="en-US" sz="2400" dirty="0" smtClean="0">
                <a:solidFill>
                  <a:schemeClr val="tx2"/>
                </a:solidFill>
              </a:rPr>
              <a:t>:</a:t>
            </a:r>
          </a:p>
          <a:p>
            <a:pPr algn="ctr" defTabSz="821202" eaLnBrk="0" hangingPunct="0"/>
            <a:r>
              <a:rPr lang="en-US" b="0" dirty="0" smtClean="0">
                <a:solidFill>
                  <a:schemeClr val="tx2"/>
                </a:solidFill>
              </a:rPr>
              <a:t>Are Jobs </a:t>
            </a:r>
          </a:p>
          <a:p>
            <a:pPr algn="ctr" defTabSz="821202" eaLnBrk="0" hangingPunct="0"/>
            <a:r>
              <a:rPr lang="en-US" b="0" dirty="0" smtClean="0">
                <a:solidFill>
                  <a:schemeClr val="tx2"/>
                </a:solidFill>
              </a:rPr>
              <a:t>Inclusive?</a:t>
            </a:r>
            <a:endParaRPr lang="en-US" b="0" dirty="0">
              <a:solidFill>
                <a:schemeClr val="tx2"/>
              </a:solidFill>
            </a:endParaRPr>
          </a:p>
        </p:txBody>
      </p:sp>
      <p:cxnSp>
        <p:nvCxnSpPr>
          <p:cNvPr id="90" name="Elbow Connector 89"/>
          <p:cNvCxnSpPr/>
          <p:nvPr/>
        </p:nvCxnSpPr>
        <p:spPr bwMode="auto">
          <a:xfrm rot="5400000">
            <a:off x="589577" y="4519170"/>
            <a:ext cx="593144" cy="259321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Elbow Connector 90"/>
          <p:cNvCxnSpPr/>
          <p:nvPr/>
        </p:nvCxnSpPr>
        <p:spPr bwMode="auto">
          <a:xfrm flipV="1">
            <a:off x="1728121" y="2059110"/>
            <a:ext cx="534595" cy="1813811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Rectangle 12"/>
          <p:cNvSpPr>
            <a:spLocks noChangeArrowheads="1"/>
          </p:cNvSpPr>
          <p:nvPr/>
        </p:nvSpPr>
        <p:spPr bwMode="blackWhite">
          <a:xfrm>
            <a:off x="2262716" y="3668891"/>
            <a:ext cx="164349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defTabSz="821202" eaLnBrk="0" hangingPunct="0"/>
            <a:r>
              <a:rPr lang="en-US" sz="1800" dirty="0" smtClean="0">
                <a:solidFill>
                  <a:schemeClr val="bg2"/>
                </a:solidFill>
              </a:rPr>
              <a:t>Not accessible to women</a:t>
            </a:r>
          </a:p>
          <a:p>
            <a:pPr algn="ctr" defTabSz="821202" eaLnBrk="0" hangingPunct="0"/>
            <a:r>
              <a:rPr lang="en-US" sz="1800" dirty="0" smtClean="0">
                <a:solidFill>
                  <a:schemeClr val="bg2"/>
                </a:solidFill>
              </a:rPr>
              <a:t>youth</a:t>
            </a:r>
          </a:p>
          <a:p>
            <a:pPr algn="ctr" defTabSz="821202" eaLnBrk="0" hangingPunct="0"/>
            <a:r>
              <a:rPr lang="en-US" sz="1800" dirty="0" smtClean="0">
                <a:solidFill>
                  <a:schemeClr val="bg2"/>
                </a:solidFill>
              </a:rPr>
              <a:t>disadvantaged groups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64090" y="1451897"/>
            <a:ext cx="3428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What’s the constraint? (Examples)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3256" y="4715332"/>
            <a:ext cx="1195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51" name="Rectangle 15"/>
          <p:cNvSpPr>
            <a:spLocks noChangeArrowheads="1"/>
          </p:cNvSpPr>
          <p:nvPr/>
        </p:nvSpPr>
        <p:spPr bwMode="blackWhite">
          <a:xfrm>
            <a:off x="-160086" y="5196793"/>
            <a:ext cx="182232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821202" eaLnBrk="0" hangingPunct="0"/>
            <a:r>
              <a:rPr lang="en-US" b="0" dirty="0" smtClean="0">
                <a:solidFill>
                  <a:schemeClr val="tx2"/>
                </a:solidFill>
              </a:rPr>
              <a:t>Lesson </a:t>
            </a:r>
          </a:p>
          <a:p>
            <a:pPr algn="ctr" defTabSz="821202" eaLnBrk="0" hangingPunct="0"/>
            <a:r>
              <a:rPr lang="en-US" b="0" dirty="0" smtClean="0">
                <a:solidFill>
                  <a:schemeClr val="tx2"/>
                </a:solidFill>
              </a:rPr>
              <a:t>Learning</a:t>
            </a:r>
            <a:endParaRPr lang="en-US" b="0" dirty="0">
              <a:solidFill>
                <a:schemeClr val="tx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6244" y="1472555"/>
            <a:ext cx="2142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Not?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86456" y="3897998"/>
            <a:ext cx="531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cxnSp>
        <p:nvCxnSpPr>
          <p:cNvPr id="54" name="Elbow Connector 53"/>
          <p:cNvCxnSpPr/>
          <p:nvPr/>
        </p:nvCxnSpPr>
        <p:spPr bwMode="auto">
          <a:xfrm>
            <a:off x="1701906" y="4275413"/>
            <a:ext cx="534595" cy="1813811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264089" y="1793140"/>
            <a:ext cx="422676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Lack of employability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Skills (cognitive, non-cognitive)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Lack of mobility, 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High fixed costs of entry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Relative costs of household responsibilities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Discrimination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264089" y="3484225"/>
            <a:ext cx="45440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High costs of transport / child care (in MICs)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Early family 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Discrimination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Lack of experience (school to work transition)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Lower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Societal norms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High reservation wage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Insider / outsider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Unionization / apprenticeships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4264090" y="5659458"/>
            <a:ext cx="35349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Limited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Lack of information / connectivity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Local skills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Limited access to input and output markets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blackWhite">
          <a:xfrm>
            <a:off x="2262716" y="5797957"/>
            <a:ext cx="164349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defTabSz="821202" eaLnBrk="0" hangingPunct="0"/>
            <a:r>
              <a:rPr lang="en-US" sz="1800" dirty="0" smtClean="0">
                <a:solidFill>
                  <a:schemeClr val="bg2"/>
                </a:solidFill>
              </a:rPr>
              <a:t>Lagging Regions</a:t>
            </a:r>
          </a:p>
        </p:txBody>
      </p:sp>
      <p:sp>
        <p:nvSpPr>
          <p:cNvPr id="24" name="Right Brace 23"/>
          <p:cNvSpPr/>
          <p:nvPr/>
        </p:nvSpPr>
        <p:spPr bwMode="auto">
          <a:xfrm>
            <a:off x="4011759" y="1892174"/>
            <a:ext cx="152396" cy="1213165"/>
          </a:xfrm>
          <a:prstGeom prst="rightBrace">
            <a:avLst/>
          </a:prstGeom>
          <a:noFill/>
          <a:ln w="28575" cap="flat" cmpd="sng" algn="ctr">
            <a:solidFill>
              <a:schemeClr val="tx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6" name="Right Brace 25"/>
          <p:cNvSpPr/>
          <p:nvPr/>
        </p:nvSpPr>
        <p:spPr bwMode="auto">
          <a:xfrm>
            <a:off x="4011413" y="3544054"/>
            <a:ext cx="148622" cy="1784929"/>
          </a:xfrm>
          <a:prstGeom prst="rightBrace">
            <a:avLst/>
          </a:prstGeom>
          <a:noFill/>
          <a:ln w="28575" cap="flat" cmpd="sng" algn="ctr">
            <a:solidFill>
              <a:schemeClr val="tx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" name="Right Brace 26"/>
          <p:cNvSpPr/>
          <p:nvPr/>
        </p:nvSpPr>
        <p:spPr bwMode="auto">
          <a:xfrm>
            <a:off x="4016903" y="5711233"/>
            <a:ext cx="148622" cy="832683"/>
          </a:xfrm>
          <a:prstGeom prst="rightBrace">
            <a:avLst/>
          </a:prstGeom>
          <a:noFill/>
          <a:ln w="28575" cap="flat" cmpd="sng" algn="ctr">
            <a:solidFill>
              <a:schemeClr val="tx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518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0" y="6356350"/>
            <a:ext cx="677863" cy="365125"/>
          </a:xfrm>
        </p:spPr>
        <p:txBody>
          <a:bodyPr/>
          <a:lstStyle/>
          <a:p>
            <a:pPr>
              <a:defRPr/>
            </a:pPr>
            <a:fld id="{8F1FA4A1-659D-47DA-8B68-B3639E0B7F54}" type="slidenum">
              <a:rPr lang="en-US" sz="1200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6932" y="4858913"/>
            <a:ext cx="81410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imbus Sans L"/>
                <a:cs typeface="Times New Roman" pitchFamily="18" charset="0"/>
              </a:rPr>
              <a:t>Prioritization of constraints (and opportunities) for shared prosperity through jobs (which create labor incomes)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imbus Sans L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03814" y="6736003"/>
            <a:ext cx="624547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imbus Sans L"/>
                <a:cs typeface="Times New Roman" pitchFamily="18" charset="0"/>
              </a:rPr>
              <a:t>Source: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imbus Sans L"/>
                <a:cs typeface="Times New Roman" pitchFamily="18" charset="0"/>
              </a:rPr>
              <a:t>Adapted from World Bank SCD Resource document, 2014.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356933" y="301626"/>
            <a:ext cx="8462029" cy="75670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dirty="0" smtClean="0">
                <a:ea typeface="ＭＳ Ｐゴシック" charset="0"/>
              </a:rPr>
              <a:t>Step 3: Prioritize BETWEEN CONSTRAINTS to find solutions (reforms and investments)</a:t>
            </a:r>
            <a:endParaRPr lang="en-US" dirty="0">
              <a:ea typeface="+mj-e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1374075"/>
            <a:ext cx="7219951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>
                  <a:lumMod val="75000"/>
                </a:schemeClr>
              </a:buClr>
            </a:pPr>
            <a:r>
              <a:rPr lang="en-US" altLang="en-US" sz="1200" b="0" dirty="0">
                <a:ea typeface="ＭＳ Ｐゴシック" charset="0"/>
                <a:cs typeface="Andes ExtraLight"/>
              </a:rPr>
              <a:t>W</a:t>
            </a:r>
            <a:r>
              <a:rPr lang="en-US" altLang="en-US" sz="1200" b="0" dirty="0" smtClean="0">
                <a:ea typeface="ＭＳ Ｐゴシック" charset="0"/>
                <a:cs typeface="Andes ExtraLight"/>
              </a:rPr>
              <a:t>hen </a:t>
            </a:r>
            <a:r>
              <a:rPr lang="en-US" altLang="en-US" sz="1200" b="0" dirty="0">
                <a:ea typeface="ＭＳ Ｐゴシック" charset="0"/>
                <a:cs typeface="Andes ExtraLight"/>
              </a:rPr>
              <a:t>identifying </a:t>
            </a:r>
            <a:r>
              <a:rPr lang="en-US" altLang="en-US" sz="1200" b="0" dirty="0" smtClean="0">
                <a:ea typeface="ＭＳ Ｐゴシック" charset="0"/>
                <a:cs typeface="Andes ExtraLight"/>
              </a:rPr>
              <a:t>reform and investment priorities </a:t>
            </a:r>
            <a:r>
              <a:rPr lang="en-US" altLang="en-US" sz="1200" b="0" dirty="0" smtClean="0">
                <a:latin typeface="+mn-lt"/>
                <a:ea typeface="ＭＳ Ｐゴシック" charset="0"/>
                <a:cs typeface="Andes ExtraLight"/>
              </a:rPr>
              <a:t>practitioners </a:t>
            </a:r>
            <a:r>
              <a:rPr lang="en-US" altLang="en-US" sz="1200" b="0" dirty="0">
                <a:latin typeface="+mn-lt"/>
                <a:ea typeface="ＭＳ Ｐゴシック" charset="0"/>
                <a:cs typeface="Andes ExtraLight"/>
              </a:rPr>
              <a:t>should </a:t>
            </a:r>
            <a:r>
              <a:rPr lang="en-US" altLang="en-US" sz="1200" b="0" dirty="0" smtClean="0">
                <a:latin typeface="+mn-lt"/>
                <a:ea typeface="ＭＳ Ｐゴシック" charset="0"/>
                <a:cs typeface="Andes ExtraLight"/>
              </a:rPr>
              <a:t>reflect on other studies (</a:t>
            </a:r>
            <a:r>
              <a:rPr lang="en-US" altLang="en-US" sz="1200" b="0" dirty="0" err="1" smtClean="0">
                <a:latin typeface="+mn-lt"/>
                <a:ea typeface="ＭＳ Ｐゴシック" charset="0"/>
                <a:cs typeface="Andes ExtraLight"/>
              </a:rPr>
              <a:t>eg</a:t>
            </a:r>
            <a:r>
              <a:rPr lang="en-US" altLang="en-US" sz="1200" b="0" dirty="0" smtClean="0">
                <a:latin typeface="+mn-lt"/>
                <a:ea typeface="ＭＳ Ｐゴシック" charset="0"/>
                <a:cs typeface="Andes ExtraLight"/>
              </a:rPr>
              <a:t> SCD, poverty, growth, ICA, FSAP, sector diagnostics), and reflect on:</a:t>
            </a:r>
          </a:p>
          <a:p>
            <a:pPr marL="285750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sz="1100" dirty="0" smtClean="0">
                <a:latin typeface="+mn-lt"/>
                <a:ea typeface="ＭＳ Ｐゴシック" charset="0"/>
                <a:cs typeface="Andes ExtraLight"/>
              </a:rPr>
              <a:t>Data: the availability of data</a:t>
            </a:r>
            <a:r>
              <a:rPr lang="en-US" altLang="en-US" sz="1100" b="0" dirty="0" smtClean="0">
                <a:latin typeface="+mn-lt"/>
                <a:ea typeface="ＭＳ Ｐゴシック" charset="0"/>
                <a:cs typeface="Andes ExtraLight"/>
              </a:rPr>
              <a:t> to support an evidence-based approach to solutions</a:t>
            </a:r>
          </a:p>
          <a:p>
            <a:pPr marL="285750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sz="1100" b="0" dirty="0">
                <a:latin typeface="+mn-lt"/>
                <a:ea typeface="ＭＳ Ｐゴシック" charset="0"/>
                <a:cs typeface="Andes ExtraLight"/>
              </a:rPr>
              <a:t>The </a:t>
            </a:r>
            <a:r>
              <a:rPr lang="en-US" altLang="en-US" sz="1100" dirty="0">
                <a:latin typeface="+mn-lt"/>
                <a:ea typeface="ＭＳ Ｐゴシック" charset="0"/>
                <a:cs typeface="Andes ExtraLight"/>
              </a:rPr>
              <a:t>appropriate balance of jobs needs </a:t>
            </a:r>
            <a:r>
              <a:rPr lang="en-US" altLang="en-US" sz="1100" b="0" dirty="0">
                <a:latin typeface="+mn-lt"/>
                <a:ea typeface="ＭＳ Ｐゴシック" charset="0"/>
                <a:cs typeface="Andes ExtraLight"/>
              </a:rPr>
              <a:t>(more, better, inclusive jobs) based on the existing </a:t>
            </a:r>
            <a:r>
              <a:rPr lang="en-US" altLang="en-US" sz="1100" b="0" dirty="0" smtClean="0">
                <a:latin typeface="+mn-lt"/>
                <a:ea typeface="ＭＳ Ｐゴシック" charset="0"/>
                <a:cs typeface="Andes ExtraLight"/>
              </a:rPr>
              <a:t>profile of </a:t>
            </a:r>
            <a:r>
              <a:rPr lang="en-US" altLang="en-US" sz="1100" b="0" dirty="0">
                <a:latin typeface="+mn-lt"/>
                <a:ea typeface="ＭＳ Ｐゴシック" charset="0"/>
                <a:cs typeface="Andes ExtraLight"/>
              </a:rPr>
              <a:t>jobs, workers and employers, the priorities associated with the country typology and country conditions, and the demographic trends</a:t>
            </a:r>
          </a:p>
          <a:p>
            <a:pPr marL="285750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sz="1100" b="0" dirty="0">
                <a:latin typeface="+mn-lt"/>
                <a:ea typeface="ＭＳ Ｐゴシック" charset="0"/>
                <a:cs typeface="Andes ExtraLight"/>
              </a:rPr>
              <a:t>The </a:t>
            </a:r>
            <a:r>
              <a:rPr lang="en-US" altLang="en-US" sz="1100" dirty="0">
                <a:latin typeface="+mn-lt"/>
                <a:ea typeface="ＭＳ Ｐゴシック" charset="0"/>
                <a:cs typeface="Andes ExtraLight"/>
              </a:rPr>
              <a:t>political economy of reforms and private </a:t>
            </a:r>
            <a:r>
              <a:rPr lang="en-US" altLang="en-US" sz="1100" dirty="0" smtClean="0">
                <a:latin typeface="+mn-lt"/>
                <a:ea typeface="ＭＳ Ｐゴシック" charset="0"/>
                <a:cs typeface="Andes ExtraLight"/>
              </a:rPr>
              <a:t>investments</a:t>
            </a:r>
            <a:r>
              <a:rPr lang="en-US" altLang="en-US" sz="1100" b="0" dirty="0" smtClean="0">
                <a:latin typeface="+mn-lt"/>
                <a:ea typeface="ＭＳ Ｐゴシック" charset="0"/>
                <a:cs typeface="Andes ExtraLight"/>
              </a:rPr>
              <a:t>, the Government’s own jobs and growth strategies, and </a:t>
            </a:r>
            <a:r>
              <a:rPr lang="en-US" altLang="en-US" sz="1100" b="0" dirty="0">
                <a:latin typeface="+mn-lt"/>
                <a:ea typeface="ＭＳ Ｐゴシック" charset="0"/>
                <a:cs typeface="Andes ExtraLight"/>
              </a:rPr>
              <a:t>the politics which may be driving </a:t>
            </a:r>
            <a:r>
              <a:rPr lang="en-US" altLang="en-US" sz="1100" b="0" dirty="0" smtClean="0">
                <a:latin typeface="+mn-lt"/>
                <a:ea typeface="ＭＳ Ｐゴシック" charset="0"/>
                <a:cs typeface="Andes ExtraLight"/>
              </a:rPr>
              <a:t>these, driving reforms, and the jobs constraints</a:t>
            </a:r>
            <a:endParaRPr lang="en-US" altLang="en-US" sz="1100" b="0" dirty="0">
              <a:latin typeface="+mn-lt"/>
              <a:ea typeface="ＭＳ Ｐゴシック" charset="0"/>
              <a:cs typeface="Andes ExtraLight"/>
            </a:endParaRPr>
          </a:p>
          <a:p>
            <a:pPr marL="285750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sz="1100" b="0" dirty="0">
                <a:latin typeface="+mn-lt"/>
                <a:ea typeface="ＭＳ Ｐゴシック" charset="0"/>
                <a:cs typeface="Andes ExtraLight"/>
              </a:rPr>
              <a:t>The </a:t>
            </a:r>
            <a:r>
              <a:rPr lang="en-US" altLang="en-US" sz="1100" dirty="0">
                <a:latin typeface="+mn-lt"/>
                <a:ea typeface="ＭＳ Ｐゴシック" charset="0"/>
                <a:cs typeface="Andes ExtraLight"/>
              </a:rPr>
              <a:t>challenges and associated constraints </a:t>
            </a:r>
            <a:r>
              <a:rPr lang="en-US" altLang="en-US" sz="1100" b="0" dirty="0">
                <a:latin typeface="+mn-lt"/>
                <a:ea typeface="ＭＳ Ｐゴシック" charset="0"/>
                <a:cs typeface="Andes ExtraLight"/>
              </a:rPr>
              <a:t>identified from the Jobs Diagnostic for action</a:t>
            </a: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sz="1100" b="0" dirty="0">
                <a:latin typeface="+mn-lt"/>
                <a:ea typeface="ＭＳ Ｐゴシック" charset="0"/>
                <a:cs typeface="Andes ExtraLight"/>
              </a:rPr>
              <a:t>Whether appropriate to focus on SME, demand-side, supply-side, matching</a:t>
            </a: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sz="1100" b="0" dirty="0">
                <a:latin typeface="+mn-lt"/>
                <a:ea typeface="ＭＳ Ｐゴシック" charset="0"/>
                <a:cs typeface="Andes ExtraLight"/>
              </a:rPr>
              <a:t>Whether structural transformation and reallocation is needed to improve productivity</a:t>
            </a:r>
          </a:p>
          <a:p>
            <a:pPr marL="742950" lvl="1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sz="1100" b="0" dirty="0">
                <a:latin typeface="+mn-lt"/>
                <a:ea typeface="ＭＳ Ｐゴシック" charset="0"/>
                <a:cs typeface="Andes ExtraLight"/>
              </a:rPr>
              <a:t>Whether barriers restrict access to better job opportunities for parts of the population</a:t>
            </a:r>
          </a:p>
          <a:p>
            <a:pPr marL="171450" indent="-1714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sz="1100" dirty="0" smtClean="0">
                <a:latin typeface="+mn-lt"/>
                <a:ea typeface="ＭＳ Ｐゴシック" charset="0"/>
                <a:cs typeface="Andes ExtraLight"/>
              </a:rPr>
              <a:t>Specificity</a:t>
            </a:r>
            <a:r>
              <a:rPr lang="en-US" altLang="en-US" sz="1100" b="0" dirty="0" smtClean="0">
                <a:latin typeface="+mn-lt"/>
                <a:ea typeface="ＭＳ Ｐゴシック" charset="0"/>
                <a:cs typeface="Andes ExtraLight"/>
              </a:rPr>
              <a:t>: Whether </a:t>
            </a:r>
            <a:r>
              <a:rPr lang="en-US" altLang="en-US" sz="1100" b="0" dirty="0">
                <a:latin typeface="+mn-lt"/>
                <a:ea typeface="ＭＳ Ｐゴシック" charset="0"/>
                <a:cs typeface="Andes ExtraLight"/>
              </a:rPr>
              <a:t>it is right to focus solutions on a specific narrow </a:t>
            </a:r>
            <a:r>
              <a:rPr lang="en-US" altLang="en-US" sz="1100" b="0" dirty="0" smtClean="0">
                <a:latin typeface="+mn-lt"/>
                <a:ea typeface="ＭＳ Ｐゴシック" charset="0"/>
                <a:cs typeface="Andes ExtraLight"/>
              </a:rPr>
              <a:t>topic </a:t>
            </a:r>
            <a:r>
              <a:rPr lang="en-US" altLang="en-US" sz="1100" b="0" dirty="0">
                <a:latin typeface="+mn-lt"/>
                <a:ea typeface="ＭＳ Ｐゴシック" charset="0"/>
                <a:cs typeface="Andes ExtraLight"/>
              </a:rPr>
              <a:t>or issue: </a:t>
            </a:r>
            <a:r>
              <a:rPr lang="en-US" altLang="en-US" sz="1100" b="0" dirty="0" err="1">
                <a:latin typeface="+mn-lt"/>
                <a:ea typeface="ＭＳ Ｐゴシック" charset="0"/>
                <a:cs typeface="Andes ExtraLight"/>
              </a:rPr>
              <a:t>eg</a:t>
            </a:r>
            <a:r>
              <a:rPr lang="en-US" altLang="en-US" sz="1100" b="0" dirty="0">
                <a:latin typeface="+mn-lt"/>
                <a:ea typeface="ＭＳ Ｐゴシック" charset="0"/>
                <a:cs typeface="Andes ExtraLight"/>
              </a:rPr>
              <a:t> a segment of the labor market, a segment of the population, a sector, or a policy trade-off or transformative investment</a:t>
            </a:r>
          </a:p>
          <a:p>
            <a:pPr marL="171450" indent="-1714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sz="1100" dirty="0">
                <a:latin typeface="+mn-lt"/>
                <a:ea typeface="ＭＳ Ｐゴシック" charset="0"/>
                <a:cs typeface="Andes ExtraLight"/>
              </a:rPr>
              <a:t>Complementarities, synergies and trade-offs </a:t>
            </a:r>
            <a:r>
              <a:rPr lang="en-US" altLang="en-US" sz="1100" b="0" dirty="0">
                <a:latin typeface="+mn-lt"/>
                <a:ea typeface="ＭＳ Ｐゴシック" charset="0"/>
                <a:cs typeface="Andes ExtraLight"/>
              </a:rPr>
              <a:t>between problems and solutions: </a:t>
            </a:r>
            <a:r>
              <a:rPr lang="en-US" altLang="en-US" sz="1100" b="0" dirty="0" err="1">
                <a:latin typeface="+mn-lt"/>
                <a:ea typeface="ＭＳ Ｐゴシック" charset="0"/>
                <a:cs typeface="Andes ExtraLight"/>
              </a:rPr>
              <a:t>eg</a:t>
            </a:r>
            <a:r>
              <a:rPr lang="en-US" altLang="en-US" sz="1100" b="0" dirty="0">
                <a:latin typeface="+mn-lt"/>
                <a:ea typeface="ＭＳ Ｐゴシック" charset="0"/>
                <a:cs typeface="Andes ExtraLight"/>
              </a:rPr>
              <a:t> support reforms aimed at improving competition with transformative public and private investments (IFC</a:t>
            </a:r>
            <a:r>
              <a:rPr lang="en-US" altLang="en-US" sz="1100" b="0" dirty="0" smtClean="0">
                <a:latin typeface="+mn-lt"/>
                <a:ea typeface="ＭＳ Ｐゴシック" charset="0"/>
                <a:cs typeface="Andes ExtraLight"/>
              </a:rPr>
              <a:t>).</a:t>
            </a:r>
          </a:p>
          <a:p>
            <a:pPr marL="171450" indent="-1714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sz="1100" dirty="0" smtClean="0">
                <a:latin typeface="+mn-lt"/>
                <a:ea typeface="ＭＳ Ｐゴシック" charset="0"/>
                <a:cs typeface="Andes ExtraLight"/>
              </a:rPr>
              <a:t>Future prognoses</a:t>
            </a:r>
            <a:r>
              <a:rPr lang="en-US" altLang="en-US" sz="1100" b="0" dirty="0" smtClean="0">
                <a:latin typeface="+mn-lt"/>
                <a:ea typeface="ＭＳ Ｐゴシック" charset="0"/>
                <a:cs typeface="Andes ExtraLight"/>
              </a:rPr>
              <a:t>: growth paths, opportunities and the investment and skills requirements of these.</a:t>
            </a:r>
            <a:endParaRPr lang="en-US" altLang="en-US" sz="1100" b="0" dirty="0">
              <a:latin typeface="+mn-lt"/>
              <a:ea typeface="ＭＳ Ｐゴシック" charset="0"/>
              <a:cs typeface="Andes ExtraLigh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499" y="1839566"/>
            <a:ext cx="2071844" cy="167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14" y="5108268"/>
            <a:ext cx="8418761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53300" y="3560662"/>
            <a:ext cx="17670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Look for synergies across solutions that address multiple jobs challenges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7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090" y="6551058"/>
            <a:ext cx="1904932" cy="186271"/>
          </a:xfrm>
        </p:spPr>
        <p:txBody>
          <a:bodyPr/>
          <a:lstStyle/>
          <a:p>
            <a:fld id="{598EC205-CBEA-4024-A10C-B280B1920CB9}" type="slidenum">
              <a:rPr lang="de-DE"/>
              <a:pPr/>
              <a:t>22</a:t>
            </a:fld>
            <a:endParaRPr lang="de-DE"/>
          </a:p>
        </p:txBody>
      </p:sp>
      <p:sp>
        <p:nvSpPr>
          <p:cNvPr id="296994" name="Rectangle 34"/>
          <p:cNvSpPr>
            <a:spLocks noGrp="1" noChangeArrowheads="1"/>
          </p:cNvSpPr>
          <p:nvPr>
            <p:ph type="title"/>
          </p:nvPr>
        </p:nvSpPr>
        <p:spPr>
          <a:xfrm>
            <a:off x="153256" y="687968"/>
            <a:ext cx="8834524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3 – define priorities &amp; IDENTIFY solution areas:</a:t>
            </a:r>
            <a:endParaRPr lang="en-US" dirty="0"/>
          </a:p>
        </p:txBody>
      </p:sp>
      <p:sp>
        <p:nvSpPr>
          <p:cNvPr id="296995" name="McK Measure"/>
          <p:cNvSpPr txBox="1">
            <a:spLocks noChangeArrowheads="1"/>
          </p:cNvSpPr>
          <p:nvPr/>
        </p:nvSpPr>
        <p:spPr bwMode="auto">
          <a:xfrm>
            <a:off x="121489" y="214326"/>
            <a:ext cx="8794113" cy="24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526"/>
            <a:r>
              <a:rPr lang="de-DE" dirty="0" smtClean="0"/>
              <a:t>Jobs Diagnostic</a:t>
            </a:r>
            <a:endParaRPr lang="de-DE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260" y="129779"/>
            <a:ext cx="2133520" cy="422888"/>
          </a:xfrm>
          <a:prstGeom prst="rect">
            <a:avLst/>
          </a:prstGeom>
        </p:spPr>
      </p:pic>
      <p:cxnSp>
        <p:nvCxnSpPr>
          <p:cNvPr id="81" name="Straight Connector 80"/>
          <p:cNvCxnSpPr/>
          <p:nvPr/>
        </p:nvCxnSpPr>
        <p:spPr bwMode="auto">
          <a:xfrm>
            <a:off x="83090" y="1377366"/>
            <a:ext cx="7667540" cy="0"/>
          </a:xfrm>
          <a:prstGeom prst="line">
            <a:avLst/>
          </a:prstGeom>
          <a:noFill/>
          <a:ln w="603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5" name="Group 14"/>
          <p:cNvGrpSpPr/>
          <p:nvPr/>
        </p:nvGrpSpPr>
        <p:grpSpPr>
          <a:xfrm>
            <a:off x="2743478" y="1882803"/>
            <a:ext cx="6168526" cy="4823661"/>
            <a:chOff x="1357817" y="1872428"/>
            <a:chExt cx="6729148" cy="6115454"/>
          </a:xfrm>
        </p:grpSpPr>
        <p:sp>
          <p:nvSpPr>
            <p:cNvPr id="39" name="Rectangle 12"/>
            <p:cNvSpPr>
              <a:spLocks noChangeArrowheads="1"/>
            </p:cNvSpPr>
            <p:nvPr/>
          </p:nvSpPr>
          <p:spPr bwMode="blackWhite">
            <a:xfrm>
              <a:off x="1357817" y="2915281"/>
              <a:ext cx="1696690" cy="5072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 defTabSz="821202" eaLnBrk="0" hangingPunct="0"/>
              <a:r>
                <a:rPr lang="en-US" dirty="0" smtClean="0">
                  <a:solidFill>
                    <a:schemeClr val="bg2"/>
                  </a:solidFill>
                </a:rPr>
                <a:t>Jobless growth</a:t>
              </a:r>
            </a:p>
            <a:p>
              <a:pPr algn="ctr" defTabSz="821202" eaLnBrk="0" hangingPunct="0"/>
              <a:r>
                <a:rPr lang="en-US" dirty="0" smtClean="0">
                  <a:solidFill>
                    <a:schemeClr val="bg2"/>
                  </a:solidFill>
                </a:rPr>
                <a:t>(need more)</a:t>
              </a:r>
            </a:p>
            <a:p>
              <a:pPr algn="ctr" defTabSz="821202" eaLnBrk="0" hangingPunct="0"/>
              <a:endParaRPr lang="en-US" dirty="0" smtClean="0">
                <a:solidFill>
                  <a:schemeClr val="bg2"/>
                </a:solidFill>
              </a:endParaRPr>
            </a:p>
            <a:p>
              <a:pPr algn="ctr" defTabSz="821202" eaLnBrk="0" hangingPunct="0"/>
              <a:endParaRPr lang="en-US" dirty="0">
                <a:solidFill>
                  <a:schemeClr val="bg2"/>
                </a:solidFill>
              </a:endParaRPr>
            </a:p>
            <a:p>
              <a:pPr algn="ctr" defTabSz="821202" eaLnBrk="0" hangingPunct="0">
                <a:spcBef>
                  <a:spcPts val="1200"/>
                </a:spcBef>
              </a:pPr>
              <a:r>
                <a:rPr lang="en-US" dirty="0" smtClean="0">
                  <a:solidFill>
                    <a:schemeClr val="bg2"/>
                  </a:solidFill>
                </a:rPr>
                <a:t>Jobs created are low productivity (need better)</a:t>
              </a:r>
            </a:p>
            <a:p>
              <a:pPr algn="ctr" defTabSz="821202" eaLnBrk="0" hangingPunct="0"/>
              <a:endParaRPr lang="en-US" dirty="0" smtClean="0">
                <a:solidFill>
                  <a:schemeClr val="bg2"/>
                </a:solidFill>
              </a:endParaRPr>
            </a:p>
            <a:p>
              <a:pPr algn="ctr" defTabSz="821202" eaLnBrk="0" hangingPunct="0"/>
              <a:endParaRPr lang="en-US" dirty="0">
                <a:solidFill>
                  <a:schemeClr val="bg2"/>
                </a:solidFill>
              </a:endParaRPr>
            </a:p>
            <a:p>
              <a:pPr algn="ctr" defTabSz="821202" eaLnBrk="0" hangingPunct="0">
                <a:spcBef>
                  <a:spcPts val="1200"/>
                </a:spcBef>
              </a:pPr>
              <a:r>
                <a:rPr lang="en-US" dirty="0" smtClean="0">
                  <a:solidFill>
                    <a:schemeClr val="bg2"/>
                  </a:solidFill>
                </a:rPr>
                <a:t>Women or youth or ethnic groups are not getting jobs (need inclusive) </a:t>
              </a:r>
              <a:endParaRPr lang="en-US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419883" y="1872428"/>
              <a:ext cx="4667082" cy="5942820"/>
              <a:chOff x="3419883" y="1872428"/>
              <a:chExt cx="4667082" cy="5942820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3487473" y="1872428"/>
                <a:ext cx="228253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419883" y="3739064"/>
                <a:ext cx="4142947" cy="429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3536438" y="2895333"/>
                <a:ext cx="3781939" cy="429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3487473" y="3324552"/>
                <a:ext cx="4572000" cy="4292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453048" y="2664605"/>
                <a:ext cx="4633917" cy="5150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Improve labor productivity (overlap with “better” jobs) to stimulate hiring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Facilitate diversification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Examine relative tax treatment of capital and labor</a:t>
                </a:r>
                <a:endParaRPr lang="en-US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700" dirty="0" smtClean="0"/>
              </a:p>
              <a:p>
                <a:endParaRPr lang="en-US" sz="8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Expand access to markets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Expand competition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Facilitate formalization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Facilitate urbanization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Reduce entry costs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Improve </a:t>
                </a:r>
                <a:r>
                  <a:rPr lang="en-US" sz="1400" i="1" dirty="0" smtClean="0"/>
                  <a:t>employability</a:t>
                </a:r>
                <a:r>
                  <a:rPr lang="en-US" sz="1400" dirty="0" smtClean="0"/>
                  <a:t> and matching</a:t>
                </a:r>
                <a:endParaRPr lang="en-US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Facilitate </a:t>
                </a:r>
                <a:r>
                  <a:rPr lang="en-US" sz="1400" dirty="0"/>
                  <a:t>migration / </a:t>
                </a:r>
                <a:r>
                  <a:rPr lang="en-US" sz="1400" dirty="0" smtClean="0"/>
                  <a:t>immigration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Improve </a:t>
                </a:r>
                <a:r>
                  <a:rPr lang="en-US" sz="1400" dirty="0"/>
                  <a:t>school to work transition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Improve employability of excluded groups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Defend equal </a:t>
                </a:r>
                <a:r>
                  <a:rPr lang="en-US" sz="1400" dirty="0" smtClean="0"/>
                  <a:t>opportunities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Regulate against discrimination</a:t>
                </a:r>
                <a:endParaRPr lang="en-US" sz="1400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490938" y="4288454"/>
                <a:ext cx="4568535" cy="429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89" name="Rectangle 15"/>
          <p:cNvSpPr>
            <a:spLocks noChangeArrowheads="1"/>
          </p:cNvSpPr>
          <p:nvPr/>
        </p:nvSpPr>
        <p:spPr bwMode="blackWhite">
          <a:xfrm>
            <a:off x="83088" y="2705370"/>
            <a:ext cx="1822321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821202" eaLnBrk="0" hangingPunct="0"/>
            <a:r>
              <a:rPr lang="en-US" sz="2400" u="sng" dirty="0" smtClean="0">
                <a:solidFill>
                  <a:schemeClr val="tx2"/>
                </a:solidFill>
              </a:rPr>
              <a:t>Step 3</a:t>
            </a:r>
            <a:r>
              <a:rPr lang="en-US" sz="2400" dirty="0" smtClean="0">
                <a:solidFill>
                  <a:schemeClr val="tx2"/>
                </a:solidFill>
              </a:rPr>
              <a:t>:</a:t>
            </a:r>
          </a:p>
          <a:p>
            <a:pPr algn="ctr" defTabSz="821202" eaLnBrk="0" hangingPunct="0"/>
            <a:r>
              <a:rPr lang="en-US" dirty="0" smtClean="0">
                <a:solidFill>
                  <a:schemeClr val="tx2"/>
                </a:solidFill>
              </a:rPr>
              <a:t>From Country Context,</a:t>
            </a:r>
          </a:p>
          <a:p>
            <a:pPr algn="ctr" defTabSz="821202" eaLnBrk="0" hangingPunct="0"/>
            <a:r>
              <a:rPr lang="en-US" dirty="0" smtClean="0">
                <a:solidFill>
                  <a:schemeClr val="tx2"/>
                </a:solidFill>
              </a:rPr>
              <a:t>Performance</a:t>
            </a:r>
          </a:p>
          <a:p>
            <a:pPr algn="ctr" defTabSz="821202" eaLnBrk="0" hangingPunct="0"/>
            <a:r>
              <a:rPr lang="en-US" dirty="0" smtClean="0">
                <a:solidFill>
                  <a:schemeClr val="tx2"/>
                </a:solidFill>
              </a:rPr>
              <a:t>and Future</a:t>
            </a:r>
          </a:p>
          <a:p>
            <a:pPr algn="ctr" defTabSz="821202" eaLnBrk="0" hangingPunct="0"/>
            <a:r>
              <a:rPr lang="en-US" dirty="0" smtClean="0">
                <a:solidFill>
                  <a:schemeClr val="tx2"/>
                </a:solidFill>
              </a:rPr>
              <a:t>Projections</a:t>
            </a:r>
          </a:p>
          <a:p>
            <a:pPr algn="ctr" defTabSz="821202" eaLnBrk="0" hangingPunct="0"/>
            <a:r>
              <a:rPr lang="en-US" dirty="0" smtClean="0">
                <a:solidFill>
                  <a:schemeClr val="tx2"/>
                </a:solidFill>
              </a:rPr>
              <a:t>Identify </a:t>
            </a:r>
          </a:p>
          <a:p>
            <a:pPr algn="ctr" defTabSz="821202" eaLnBrk="0" hangingPunct="0"/>
            <a:r>
              <a:rPr lang="en-US" dirty="0" smtClean="0">
                <a:solidFill>
                  <a:schemeClr val="bg2"/>
                </a:solidFill>
              </a:rPr>
              <a:t>Country</a:t>
            </a:r>
          </a:p>
          <a:p>
            <a:pPr algn="ctr" defTabSz="821202" eaLnBrk="0" hangingPunct="0"/>
            <a:r>
              <a:rPr lang="en-US" dirty="0" smtClean="0">
                <a:solidFill>
                  <a:schemeClr val="bg2"/>
                </a:solidFill>
              </a:rPr>
              <a:t>Jobs Challenges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90" name="Elbow Connector 89"/>
          <p:cNvCxnSpPr/>
          <p:nvPr/>
        </p:nvCxnSpPr>
        <p:spPr bwMode="auto">
          <a:xfrm>
            <a:off x="1935666" y="4299037"/>
            <a:ext cx="556493" cy="1813811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Elbow Connector 90"/>
          <p:cNvCxnSpPr/>
          <p:nvPr/>
        </p:nvCxnSpPr>
        <p:spPr bwMode="auto">
          <a:xfrm flipV="1">
            <a:off x="1946616" y="2845760"/>
            <a:ext cx="534595" cy="1126234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Right Brace 47"/>
          <p:cNvSpPr/>
          <p:nvPr/>
        </p:nvSpPr>
        <p:spPr bwMode="auto">
          <a:xfrm>
            <a:off x="4426409" y="2666279"/>
            <a:ext cx="154283" cy="645487"/>
          </a:xfrm>
          <a:prstGeom prst="rightBrace">
            <a:avLst/>
          </a:prstGeom>
          <a:noFill/>
          <a:ln w="28575" cap="flat" cmpd="sng" algn="ctr">
            <a:solidFill>
              <a:schemeClr val="tx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50" name="Right Brace 49"/>
          <p:cNvSpPr/>
          <p:nvPr/>
        </p:nvSpPr>
        <p:spPr bwMode="auto">
          <a:xfrm>
            <a:off x="4434250" y="5609815"/>
            <a:ext cx="148622" cy="958268"/>
          </a:xfrm>
          <a:prstGeom prst="rightBrace">
            <a:avLst/>
          </a:prstGeom>
          <a:noFill/>
          <a:ln w="28575" cap="flat" cmpd="sng" algn="ctr">
            <a:solidFill>
              <a:schemeClr val="tx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3142" y="1968949"/>
            <a:ext cx="3676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Possible Solution Areas: Examples</a:t>
            </a:r>
            <a:endParaRPr lang="en-US" u="sng" dirty="0"/>
          </a:p>
        </p:txBody>
      </p:sp>
      <p:sp>
        <p:nvSpPr>
          <p:cNvPr id="52" name="TextBox 51"/>
          <p:cNvSpPr txBox="1"/>
          <p:nvPr/>
        </p:nvSpPr>
        <p:spPr>
          <a:xfrm>
            <a:off x="2492159" y="1968949"/>
            <a:ext cx="2806574" cy="344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Jobs Challenges</a:t>
            </a:r>
            <a:endParaRPr lang="en-US" u="sng" dirty="0"/>
          </a:p>
        </p:txBody>
      </p:sp>
      <p:sp>
        <p:nvSpPr>
          <p:cNvPr id="31" name="Right Brace 30"/>
          <p:cNvSpPr/>
          <p:nvPr/>
        </p:nvSpPr>
        <p:spPr bwMode="auto">
          <a:xfrm>
            <a:off x="4471952" y="3630713"/>
            <a:ext cx="93185" cy="1547374"/>
          </a:xfrm>
          <a:prstGeom prst="rightBrace">
            <a:avLst/>
          </a:prstGeom>
          <a:noFill/>
          <a:ln w="28575" cap="flat" cmpd="sng" algn="ctr">
            <a:solidFill>
              <a:schemeClr val="tx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2520" y="1482098"/>
            <a:ext cx="4050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2"/>
                </a:solidFill>
              </a:rPr>
              <a:t>Choice of solutions should reflect underlying country context and specific constraints underlying challenge</a:t>
            </a:r>
            <a:endParaRPr lang="en-US" sz="1200" i="1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89" y="1412319"/>
            <a:ext cx="4343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Jobs CCSA is developing a `jobs catalogue’ to capture and curate jobs challenges and jobs solutions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63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0" y="6356350"/>
            <a:ext cx="677863" cy="328613"/>
          </a:xfrm>
        </p:spPr>
        <p:txBody>
          <a:bodyPr/>
          <a:lstStyle/>
          <a:p>
            <a:pPr>
              <a:defRPr/>
            </a:pPr>
            <a:fld id="{8F1FA4A1-659D-47DA-8B68-B3639E0B7F54}" type="slidenum">
              <a:rPr lang="en-US" sz="1200" smtClean="0"/>
              <a:pPr>
                <a:defRPr/>
              </a:pPr>
              <a:t>23</a:t>
            </a:fld>
            <a:endParaRPr lang="en-US" sz="1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188" y="179705"/>
            <a:ext cx="8461375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dirty="0" smtClean="0">
                <a:ea typeface="ＭＳ Ｐゴシック" charset="0"/>
              </a:rPr>
              <a:t>Step 3: ex #1 of cross-cutting solution areas</a:t>
            </a:r>
            <a:br>
              <a:rPr lang="en-US" dirty="0" smtClean="0">
                <a:ea typeface="ＭＳ Ｐゴシック" charset="0"/>
              </a:rPr>
            </a:br>
            <a:r>
              <a:rPr lang="en-US" dirty="0" smtClean="0">
                <a:ea typeface="ＭＳ Ｐゴシック" charset="0"/>
              </a:rPr>
              <a:t>(taking account of country typology)</a:t>
            </a:r>
            <a:endParaRPr lang="en-US" dirty="0">
              <a:ea typeface="+mj-e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" y="1261971"/>
            <a:ext cx="903732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 smtClean="0">
                <a:ea typeface="ＭＳ Ｐゴシック" charset="0"/>
              </a:rPr>
              <a:t>EXAMPLE1</a:t>
            </a:r>
            <a:r>
              <a:rPr lang="en-US" sz="1800" dirty="0" smtClean="0">
                <a:ea typeface="ＭＳ Ｐゴシック" charset="0"/>
              </a:rPr>
              <a:t>: Possible jobs solutions for a low </a:t>
            </a:r>
            <a:r>
              <a:rPr lang="en-US" sz="1800" dirty="0">
                <a:ea typeface="ＭＳ Ｐゴシック" charset="0"/>
              </a:rPr>
              <a:t>income, mineral rich mostly rural economy, with youth bulge</a:t>
            </a:r>
            <a:r>
              <a:rPr lang="en-US" sz="1800" dirty="0" smtClean="0">
                <a:ea typeface="ＭＳ Ｐゴシック" charset="0"/>
              </a:rPr>
              <a:t>, and high degree of informality:  where needs are to raise productivity in the informal sector and expand formal job creation.  </a:t>
            </a:r>
            <a:endParaRPr lang="en-US" altLang="en-US" sz="1800" dirty="0">
              <a:ea typeface="ＭＳ Ｐゴシック" charset="0"/>
              <a:cs typeface="Andes ExtraLight"/>
            </a:endParaRPr>
          </a:p>
          <a:p>
            <a:pPr marL="342900" indent="-342900">
              <a:buFont typeface="+mj-lt"/>
              <a:buAutoNum type="arabicPeriod"/>
            </a:pPr>
            <a:endParaRPr lang="en-US" altLang="en-US" sz="400" dirty="0" smtClean="0">
              <a:solidFill>
                <a:schemeClr val="bg2"/>
              </a:solidFill>
              <a:ea typeface="ＭＳ Ｐゴシック" charset="0"/>
              <a:cs typeface="Andes ExtraLigh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bg2"/>
                </a:solidFill>
                <a:ea typeface="ＭＳ Ｐゴシック" charset="0"/>
                <a:cs typeface="Andes ExtraLight"/>
              </a:rPr>
              <a:t>Increase labor productivity for the self-employed</a:t>
            </a:r>
            <a:r>
              <a:rPr lang="en-US" altLang="en-US" dirty="0" smtClean="0">
                <a:ea typeface="ＭＳ Ｐゴシック" charset="0"/>
                <a:cs typeface="Andes ExtraLight"/>
              </a:rPr>
              <a:t>: </a:t>
            </a:r>
            <a:endParaRPr lang="en-US" altLang="en-US" dirty="0">
              <a:ea typeface="ＭＳ Ｐゴシック" charset="0"/>
              <a:cs typeface="Andes ExtraLight"/>
            </a:endParaRPr>
          </a:p>
          <a:p>
            <a:pPr marL="1314450" lvl="3" indent="-285750">
              <a:buFont typeface="Wingdings" panose="05000000000000000000" pitchFamily="2" charset="2"/>
              <a:buChar char="v"/>
            </a:pPr>
            <a:r>
              <a:rPr lang="en-US" altLang="en-US" dirty="0" smtClean="0">
                <a:ea typeface="ＭＳ Ｐゴシック" charset="0"/>
                <a:cs typeface="Andes ExtraLight"/>
              </a:rPr>
              <a:t>In agriculture, improve access to higher quality inputs and financial services</a:t>
            </a:r>
            <a:endParaRPr lang="en-US" altLang="en-US" dirty="0">
              <a:ea typeface="ＭＳ Ｐゴシック" charset="0"/>
              <a:cs typeface="Andes ExtraLight"/>
            </a:endParaRPr>
          </a:p>
          <a:p>
            <a:pPr marL="1314450" lvl="3" indent="-285750">
              <a:buFont typeface="Wingdings" panose="05000000000000000000" pitchFamily="2" charset="2"/>
              <a:buChar char="v"/>
            </a:pPr>
            <a:r>
              <a:rPr lang="en-US" altLang="en-US" dirty="0" smtClean="0">
                <a:ea typeface="ＭＳ Ｐゴシック" charset="0"/>
                <a:cs typeface="Andes ExtraLight"/>
              </a:rPr>
              <a:t>In informal non-farm enterprises:</a:t>
            </a:r>
          </a:p>
          <a:p>
            <a:pPr marL="1771650" lvl="4" indent="-285750">
              <a:buFont typeface="Wingdings" panose="05000000000000000000" pitchFamily="2" charset="2"/>
              <a:buChar char="v"/>
            </a:pPr>
            <a:r>
              <a:rPr lang="en-US" altLang="en-US" dirty="0" smtClean="0">
                <a:ea typeface="ＭＳ Ｐゴシック" charset="0"/>
                <a:cs typeface="Andes ExtraLight"/>
              </a:rPr>
              <a:t>Emphasis on training for youth entrepreneurship</a:t>
            </a:r>
          </a:p>
          <a:p>
            <a:pPr marL="1771650" lvl="4" indent="-285750">
              <a:buFont typeface="Wingdings" panose="05000000000000000000" pitchFamily="2" charset="2"/>
              <a:buChar char="v"/>
            </a:pPr>
            <a:r>
              <a:rPr lang="en-US" altLang="en-US" dirty="0" smtClean="0">
                <a:ea typeface="ＭＳ Ｐゴシック" charset="0"/>
                <a:cs typeface="Andes ExtraLight"/>
              </a:rPr>
              <a:t>Regulatory approaches to enable productivity growth, expand access to assets and market places, especially in secondary cities and towns</a:t>
            </a:r>
          </a:p>
          <a:p>
            <a:pPr marL="114300" lvl="1"/>
            <a:endParaRPr lang="en-US" altLang="en-US" dirty="0">
              <a:ea typeface="ＭＳ Ｐゴシック" charset="0"/>
              <a:cs typeface="Andes ExtraLight"/>
            </a:endParaRPr>
          </a:p>
          <a:p>
            <a:pPr lvl="1" indent="-342900">
              <a:buFont typeface="+mj-lt"/>
              <a:buAutoNum type="arabicPeriod" startAt="2"/>
            </a:pPr>
            <a:r>
              <a:rPr lang="en-US" altLang="en-US" sz="1800" dirty="0" smtClean="0">
                <a:solidFill>
                  <a:schemeClr val="bg2"/>
                </a:solidFill>
                <a:ea typeface="ＭＳ Ｐゴシック" charset="0"/>
                <a:cs typeface="Andes ExtraLight"/>
              </a:rPr>
              <a:t>Encourage diversification</a:t>
            </a:r>
            <a:r>
              <a:rPr lang="en-US" altLang="en-US" dirty="0" smtClean="0">
                <a:ea typeface="ＭＳ Ｐゴシック" charset="0"/>
                <a:cs typeface="Andes ExtraLight"/>
              </a:rPr>
              <a:t>:</a:t>
            </a:r>
          </a:p>
          <a:p>
            <a:pPr lvl="3" indent="-342900">
              <a:buFont typeface="Wingdings" panose="05000000000000000000" pitchFamily="2" charset="2"/>
              <a:buChar char="v"/>
            </a:pPr>
            <a:r>
              <a:rPr lang="en-US" altLang="en-US" dirty="0" smtClean="0">
                <a:ea typeface="ＭＳ Ｐゴシック" charset="0"/>
                <a:cs typeface="Andes ExtraLight"/>
              </a:rPr>
              <a:t>Encourage SME start-ups, higher value products, lower barriers to entry</a:t>
            </a:r>
          </a:p>
          <a:p>
            <a:pPr lvl="3" indent="-342900">
              <a:buFont typeface="Wingdings" panose="05000000000000000000" pitchFamily="2" charset="2"/>
              <a:buChar char="v"/>
            </a:pPr>
            <a:r>
              <a:rPr lang="en-US" altLang="en-US" dirty="0" smtClean="0">
                <a:ea typeface="ＭＳ Ｐゴシック" charset="0"/>
                <a:cs typeface="Andes ExtraLight"/>
              </a:rPr>
              <a:t>Offset `Dutch disease effects’ through productivity gains in non-traded sectors (including transport, energy, ICT)</a:t>
            </a:r>
          </a:p>
          <a:p>
            <a:pPr lvl="3" indent="-342900">
              <a:buFont typeface="Wingdings" panose="05000000000000000000" pitchFamily="2" charset="2"/>
              <a:buChar char="v"/>
            </a:pPr>
            <a:r>
              <a:rPr lang="en-US" altLang="en-US" dirty="0" smtClean="0">
                <a:ea typeface="ＭＳ Ｐゴシック" charset="0"/>
                <a:cs typeface="Andes ExtraLight"/>
              </a:rPr>
              <a:t>Deepen the labor market through skills and better matching; balance labor market flexibility with sufficient protections</a:t>
            </a:r>
          </a:p>
          <a:p>
            <a:pPr lvl="1" indent="-342900">
              <a:buFont typeface="+mj-lt"/>
              <a:buAutoNum type="arabicPeriod" startAt="2"/>
            </a:pPr>
            <a:endParaRPr lang="en-US" altLang="en-US" dirty="0" smtClean="0">
              <a:ea typeface="ＭＳ Ｐゴシック" charset="0"/>
              <a:cs typeface="Andes ExtraLight"/>
            </a:endParaRPr>
          </a:p>
          <a:p>
            <a:pPr lvl="1" indent="-342900">
              <a:buFont typeface="+mj-lt"/>
              <a:buAutoNum type="arabicPeriod" startAt="2"/>
            </a:pPr>
            <a:r>
              <a:rPr lang="en-US" sz="1800" dirty="0" smtClean="0">
                <a:solidFill>
                  <a:schemeClr val="bg2"/>
                </a:solidFill>
                <a:ea typeface="ＭＳ Ｐゴシック" charset="0"/>
                <a:cs typeface="Andes ExtraLight"/>
              </a:rPr>
              <a:t>Facilitate urbanization</a:t>
            </a:r>
            <a:r>
              <a:rPr lang="en-US" dirty="0" smtClean="0">
                <a:ea typeface="ＭＳ Ｐゴシック" charset="0"/>
                <a:cs typeface="Andes ExtraLight"/>
              </a:rPr>
              <a:t>:</a:t>
            </a:r>
          </a:p>
          <a:p>
            <a:pPr lvl="3" indent="-342900">
              <a:buFont typeface="Wingdings" panose="05000000000000000000" pitchFamily="2" charset="2"/>
              <a:buChar char="v"/>
            </a:pPr>
            <a:r>
              <a:rPr lang="en-US" dirty="0" smtClean="0">
                <a:ea typeface="ＭＳ Ｐゴシック" charset="0"/>
                <a:cs typeface="Andes ExtraLight"/>
              </a:rPr>
              <a:t>In secondary towns for rural services, facilitate migration to boom towns</a:t>
            </a:r>
          </a:p>
          <a:p>
            <a:pPr lvl="3" indent="-342900">
              <a:buFont typeface="Wingdings" panose="05000000000000000000" pitchFamily="2" charset="2"/>
              <a:buChar char="v"/>
            </a:pPr>
            <a:r>
              <a:rPr lang="en-US" dirty="0" smtClean="0">
                <a:ea typeface="ＭＳ Ｐゴシック" charset="0"/>
                <a:cs typeface="Andes ExtraLight"/>
              </a:rPr>
              <a:t>Ensure connectivity of urban informal firms with the rest of the city</a:t>
            </a:r>
          </a:p>
          <a:p>
            <a:pPr lvl="3" indent="-342900">
              <a:buFont typeface="Wingdings" panose="05000000000000000000" pitchFamily="2" charset="2"/>
              <a:buChar char="v"/>
            </a:pPr>
            <a:r>
              <a:rPr lang="en-US" dirty="0" smtClean="0">
                <a:ea typeface="ＭＳ Ｐゴシック" charset="0"/>
                <a:cs typeface="Andes ExtraLight"/>
              </a:rPr>
              <a:t>Promote labor market flexibility and matching</a:t>
            </a:r>
          </a:p>
          <a:p>
            <a:pPr marL="114300" lvl="1"/>
            <a:endParaRPr lang="en-US" dirty="0" smtClean="0">
              <a:ea typeface="ＭＳ Ｐゴシック" charset="0"/>
              <a:cs typeface="Andes Extra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916" y="2743200"/>
            <a:ext cx="125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Better</a:t>
            </a:r>
          </a:p>
          <a:p>
            <a:r>
              <a:rPr lang="en-US" sz="1200" dirty="0" smtClean="0">
                <a:solidFill>
                  <a:schemeClr val="bg2"/>
                </a:solidFill>
              </a:rPr>
              <a:t>Inclusive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916" y="4517877"/>
            <a:ext cx="1256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More</a:t>
            </a:r>
          </a:p>
          <a:p>
            <a:r>
              <a:rPr lang="en-US" sz="1200" dirty="0" smtClean="0">
                <a:solidFill>
                  <a:schemeClr val="bg2"/>
                </a:solidFill>
              </a:rPr>
              <a:t>Better</a:t>
            </a:r>
          </a:p>
          <a:p>
            <a:r>
              <a:rPr lang="en-US" sz="1200" dirty="0" smtClean="0">
                <a:solidFill>
                  <a:schemeClr val="bg2"/>
                </a:solidFill>
              </a:rPr>
              <a:t>Inclusive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534" y="6013390"/>
            <a:ext cx="125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More</a:t>
            </a:r>
          </a:p>
          <a:p>
            <a:r>
              <a:rPr lang="en-US" sz="1200" dirty="0" smtClean="0">
                <a:solidFill>
                  <a:schemeClr val="bg2"/>
                </a:solidFill>
              </a:rPr>
              <a:t>Better</a:t>
            </a:r>
          </a:p>
        </p:txBody>
      </p:sp>
    </p:spTree>
    <p:extLst>
      <p:ext uri="{BB962C8B-B14F-4D97-AF65-F5344CB8AC3E}">
        <p14:creationId xmlns:p14="http://schemas.microsoft.com/office/powerpoint/2010/main" val="184845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0" y="6356350"/>
            <a:ext cx="677863" cy="328613"/>
          </a:xfrm>
        </p:spPr>
        <p:txBody>
          <a:bodyPr/>
          <a:lstStyle/>
          <a:p>
            <a:pPr>
              <a:defRPr/>
            </a:pPr>
            <a:fld id="{8F1FA4A1-659D-47DA-8B68-B3639E0B7F54}" type="slidenum">
              <a:rPr lang="en-US" sz="1200" smtClean="0"/>
              <a:pPr>
                <a:defRPr/>
              </a:pPr>
              <a:t>24</a:t>
            </a:fld>
            <a:endParaRPr lang="en-US" sz="1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188" y="179705"/>
            <a:ext cx="8461375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dirty="0" smtClean="0">
                <a:ea typeface="ＭＳ Ｐゴシック" charset="0"/>
              </a:rPr>
              <a:t>Step 3: ex #2 of cross-cutting solution areas</a:t>
            </a:r>
            <a:br>
              <a:rPr lang="en-US" dirty="0" smtClean="0">
                <a:ea typeface="ＭＳ Ｐゴシック" charset="0"/>
              </a:rPr>
            </a:br>
            <a:r>
              <a:rPr lang="en-US" dirty="0" smtClean="0">
                <a:ea typeface="ＭＳ Ｐゴシック" charset="0"/>
              </a:rPr>
              <a:t>(taking account of country typology)</a:t>
            </a:r>
            <a:endParaRPr lang="en-US" dirty="0">
              <a:ea typeface="+mj-e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" y="1261971"/>
            <a:ext cx="903732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 smtClean="0">
                <a:ea typeface="ＭＳ Ｐゴシック" charset="0"/>
              </a:rPr>
              <a:t>EXAMPLE 2</a:t>
            </a:r>
            <a:r>
              <a:rPr lang="en-US" sz="1800" dirty="0" smtClean="0">
                <a:ea typeface="ＭＳ Ｐゴシック" charset="0"/>
              </a:rPr>
              <a:t>: Possible short-term jobs solutions for a low </a:t>
            </a:r>
            <a:r>
              <a:rPr lang="en-US" sz="1800" dirty="0">
                <a:ea typeface="ＭＳ Ｐゴシック" charset="0"/>
              </a:rPr>
              <a:t>income, </a:t>
            </a:r>
            <a:r>
              <a:rPr lang="en-US" sz="1800" dirty="0" smtClean="0">
                <a:ea typeface="ＭＳ Ｐゴシック" charset="0"/>
              </a:rPr>
              <a:t>agricultural post-conflict country: where the priority need is to avoid slipping back into conflict.  </a:t>
            </a:r>
            <a:endParaRPr lang="en-US" altLang="en-US" sz="1800" dirty="0">
              <a:ea typeface="ＭＳ Ｐゴシック" charset="0"/>
              <a:cs typeface="Andes ExtraLight"/>
            </a:endParaRPr>
          </a:p>
          <a:p>
            <a:pPr marL="342900" indent="-342900">
              <a:buFont typeface="+mj-lt"/>
              <a:buAutoNum type="arabicPeriod"/>
            </a:pPr>
            <a:endParaRPr lang="en-US" altLang="en-US" sz="400" dirty="0" smtClean="0">
              <a:solidFill>
                <a:schemeClr val="bg2"/>
              </a:solidFill>
              <a:ea typeface="ＭＳ Ｐゴシック" charset="0"/>
              <a:cs typeface="Andes ExtraLigh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bg2"/>
                </a:solidFill>
                <a:ea typeface="ＭＳ Ｐゴシック" charset="0"/>
                <a:cs typeface="Andes ExtraLight"/>
              </a:rPr>
              <a:t>Resettlement &amp; productivity in rural areas</a:t>
            </a:r>
            <a:r>
              <a:rPr lang="en-US" altLang="en-US" dirty="0" smtClean="0">
                <a:solidFill>
                  <a:schemeClr val="bg2"/>
                </a:solidFill>
                <a:ea typeface="ＭＳ Ｐゴシック" charset="0"/>
                <a:cs typeface="Andes ExtraLight"/>
              </a:rPr>
              <a:t>:</a:t>
            </a:r>
            <a:r>
              <a:rPr lang="en-US" altLang="en-US" dirty="0" smtClean="0">
                <a:ea typeface="ＭＳ Ｐゴシック" charset="0"/>
                <a:cs typeface="Andes ExtraLight"/>
              </a:rPr>
              <a:t> </a:t>
            </a:r>
            <a:endParaRPr lang="en-US" altLang="en-US" dirty="0">
              <a:ea typeface="ＭＳ Ｐゴシック" charset="0"/>
              <a:cs typeface="Andes ExtraLight"/>
            </a:endParaRPr>
          </a:p>
          <a:p>
            <a:pPr marL="1314450" lvl="3" indent="-285750">
              <a:buFont typeface="Wingdings" panose="05000000000000000000" pitchFamily="2" charset="2"/>
              <a:buChar char="v"/>
            </a:pPr>
            <a:r>
              <a:rPr lang="en-US" altLang="en-US" dirty="0">
                <a:ea typeface="ＭＳ Ｐゴシック" charset="0"/>
                <a:cs typeface="Andes ExtraLight"/>
              </a:rPr>
              <a:t>E</a:t>
            </a:r>
            <a:r>
              <a:rPr lang="en-US" altLang="en-US" dirty="0" smtClean="0">
                <a:ea typeface="ＭＳ Ｐゴシック" charset="0"/>
                <a:cs typeface="Andes ExtraLight"/>
              </a:rPr>
              <a:t>nsure land rights, title and tenure system restores ownership equitably</a:t>
            </a:r>
          </a:p>
          <a:p>
            <a:pPr marL="1314450" lvl="3" indent="-285750">
              <a:buFont typeface="Wingdings" panose="05000000000000000000" pitchFamily="2" charset="2"/>
              <a:buChar char="v"/>
            </a:pPr>
            <a:r>
              <a:rPr lang="en-US" altLang="en-US" dirty="0" smtClean="0">
                <a:ea typeface="ＭＳ Ｐゴシック" charset="0"/>
                <a:cs typeface="Andes ExtraLight"/>
              </a:rPr>
              <a:t>Support irrigation </a:t>
            </a:r>
            <a:r>
              <a:rPr lang="en-US" altLang="en-US" dirty="0" err="1" smtClean="0">
                <a:ea typeface="ＭＳ Ｐゴシック" charset="0"/>
                <a:cs typeface="Andes ExtraLight"/>
              </a:rPr>
              <a:t>eg</a:t>
            </a:r>
            <a:r>
              <a:rPr lang="en-US" altLang="en-US" dirty="0" smtClean="0">
                <a:ea typeface="ＭＳ Ｐゴシック" charset="0"/>
                <a:cs typeface="Andes ExtraLight"/>
              </a:rPr>
              <a:t> through community managed water schemes</a:t>
            </a:r>
            <a:endParaRPr lang="en-US" altLang="en-US" dirty="0">
              <a:ea typeface="ＭＳ Ｐゴシック" charset="0"/>
              <a:cs typeface="Andes ExtraLight"/>
            </a:endParaRPr>
          </a:p>
          <a:p>
            <a:pPr marL="1314450" lvl="3" indent="-285750">
              <a:buFont typeface="Wingdings" panose="05000000000000000000" pitchFamily="2" charset="2"/>
              <a:buChar char="v"/>
            </a:pPr>
            <a:r>
              <a:rPr lang="en-US" altLang="en-US" dirty="0" smtClean="0">
                <a:ea typeface="ＭＳ Ｐゴシック" charset="0"/>
                <a:cs typeface="Andes ExtraLight"/>
              </a:rPr>
              <a:t>Ensure inputs and planting for the new season are adequately resourced</a:t>
            </a:r>
          </a:p>
          <a:p>
            <a:pPr marL="1314450" lvl="3" indent="-285750">
              <a:buFont typeface="Wingdings" panose="05000000000000000000" pitchFamily="2" charset="2"/>
              <a:buChar char="v"/>
            </a:pPr>
            <a:r>
              <a:rPr lang="en-US" altLang="en-US" dirty="0" smtClean="0">
                <a:ea typeface="ＭＳ Ｐゴシック" charset="0"/>
                <a:cs typeface="Andes ExtraLight"/>
              </a:rPr>
              <a:t>Remove any administrative and procedural barriers to restoring crop markets and decent market prices for crops (</a:t>
            </a:r>
            <a:r>
              <a:rPr lang="en-US" altLang="en-US" dirty="0" err="1" smtClean="0">
                <a:ea typeface="ＭＳ Ｐゴシック" charset="0"/>
                <a:cs typeface="Andes ExtraLight"/>
              </a:rPr>
              <a:t>eg</a:t>
            </a:r>
            <a:r>
              <a:rPr lang="en-US" altLang="en-US" dirty="0" smtClean="0">
                <a:ea typeface="ＭＳ Ｐゴシック" charset="0"/>
                <a:cs typeface="Andes ExtraLight"/>
              </a:rPr>
              <a:t> licenses, trade/export bans, regulatory constraints to trade)</a:t>
            </a:r>
            <a:endParaRPr lang="en-US" altLang="en-US" dirty="0">
              <a:ea typeface="ＭＳ Ｐゴシック" charset="0"/>
              <a:cs typeface="Andes ExtraLight"/>
            </a:endParaRPr>
          </a:p>
          <a:p>
            <a:pPr lvl="1" indent="-342900">
              <a:buFont typeface="+mj-lt"/>
              <a:buAutoNum type="arabicPeriod" startAt="2"/>
            </a:pPr>
            <a:r>
              <a:rPr lang="en-US" sz="1800" dirty="0" smtClean="0">
                <a:solidFill>
                  <a:schemeClr val="bg2"/>
                </a:solidFill>
                <a:ea typeface="ＭＳ Ｐゴシック" charset="0"/>
                <a:cs typeface="Andes ExtraLight"/>
              </a:rPr>
              <a:t>Create job opportunities for ex-combatants and youth</a:t>
            </a:r>
            <a:r>
              <a:rPr lang="en-US" dirty="0" smtClean="0">
                <a:solidFill>
                  <a:schemeClr val="bg2"/>
                </a:solidFill>
                <a:ea typeface="ＭＳ Ｐゴシック" charset="0"/>
                <a:cs typeface="Andes ExtraLight"/>
              </a:rPr>
              <a:t>:</a:t>
            </a:r>
          </a:p>
          <a:p>
            <a:pPr lvl="3" indent="-342900">
              <a:buFont typeface="Wingdings" panose="05000000000000000000" pitchFamily="2" charset="2"/>
              <a:buChar char="v"/>
            </a:pPr>
            <a:r>
              <a:rPr lang="en-US" dirty="0" smtClean="0">
                <a:ea typeface="ＭＳ Ｐゴシック" charset="0"/>
                <a:cs typeface="Andes ExtraLight"/>
              </a:rPr>
              <a:t>Promote labor intensive public works for young people in reconstruction</a:t>
            </a:r>
          </a:p>
          <a:p>
            <a:pPr lvl="3" indent="-342900">
              <a:buFont typeface="Wingdings" panose="05000000000000000000" pitchFamily="2" charset="2"/>
              <a:buChar char="v"/>
            </a:pPr>
            <a:r>
              <a:rPr lang="en-US" dirty="0" smtClean="0">
                <a:ea typeface="ＭＳ Ｐゴシック" charset="0"/>
                <a:cs typeface="Andes ExtraLight"/>
              </a:rPr>
              <a:t>Use small infrastructure projects to give youth a stake in reconstruction</a:t>
            </a:r>
          </a:p>
          <a:p>
            <a:pPr lvl="3" indent="-342900">
              <a:buFont typeface="Wingdings" panose="05000000000000000000" pitchFamily="2" charset="2"/>
              <a:buChar char="v"/>
            </a:pPr>
            <a:r>
              <a:rPr lang="en-US" dirty="0" smtClean="0">
                <a:ea typeface="ＭＳ Ｐゴシック" charset="0"/>
                <a:cs typeface="Andes ExtraLight"/>
              </a:rPr>
              <a:t>Accelerate relevant skills training for ex-combatants, including in self- employment in trading and transportation activities.</a:t>
            </a:r>
          </a:p>
          <a:p>
            <a:pPr lvl="1" indent="-342900">
              <a:buFont typeface="+mj-lt"/>
              <a:buAutoNum type="arabicPeriod" startAt="2"/>
            </a:pPr>
            <a:r>
              <a:rPr lang="en-US" altLang="en-US" sz="1800" dirty="0">
                <a:solidFill>
                  <a:schemeClr val="bg2"/>
                </a:solidFill>
                <a:ea typeface="ＭＳ Ｐゴシック" charset="0"/>
                <a:cs typeface="Andes ExtraLight"/>
              </a:rPr>
              <a:t>Reconstruction and connectivity between towns and rural </a:t>
            </a:r>
            <a:r>
              <a:rPr lang="en-US" altLang="en-US" sz="1800" dirty="0" smtClean="0">
                <a:solidFill>
                  <a:schemeClr val="bg2"/>
                </a:solidFill>
                <a:ea typeface="ＭＳ Ｐゴシック" charset="0"/>
                <a:cs typeface="Andes ExtraLight"/>
              </a:rPr>
              <a:t>areas:</a:t>
            </a:r>
            <a:endParaRPr lang="en-US" altLang="en-US" sz="1800" dirty="0">
              <a:solidFill>
                <a:schemeClr val="bg2"/>
              </a:solidFill>
              <a:ea typeface="ＭＳ Ｐゴシック" charset="0"/>
              <a:cs typeface="Andes ExtraLight"/>
            </a:endParaRPr>
          </a:p>
          <a:p>
            <a:pPr lvl="3" indent="-342900">
              <a:buFont typeface="Wingdings" panose="05000000000000000000" pitchFamily="2" charset="2"/>
              <a:buChar char="v"/>
            </a:pPr>
            <a:r>
              <a:rPr lang="en-US" altLang="en-US" dirty="0">
                <a:ea typeface="ＭＳ Ｐゴシック" charset="0"/>
                <a:cs typeface="Andes ExtraLight"/>
              </a:rPr>
              <a:t>Rebuild regional </a:t>
            </a:r>
            <a:r>
              <a:rPr lang="en-US" altLang="en-US" dirty="0" smtClean="0">
                <a:ea typeface="ＭＳ Ｐゴシック" charset="0"/>
                <a:cs typeface="Andes ExtraLight"/>
              </a:rPr>
              <a:t>markets to expand opportunities for self-employment and MSMEs (labor demand)</a:t>
            </a:r>
            <a:endParaRPr lang="en-US" altLang="en-US" dirty="0">
              <a:ea typeface="ＭＳ Ｐゴシック" charset="0"/>
              <a:cs typeface="Andes ExtraLight"/>
            </a:endParaRPr>
          </a:p>
          <a:p>
            <a:pPr lvl="3" indent="-342900">
              <a:buFont typeface="Wingdings" panose="05000000000000000000" pitchFamily="2" charset="2"/>
              <a:buChar char="v"/>
            </a:pPr>
            <a:r>
              <a:rPr lang="en-US" altLang="en-US" dirty="0">
                <a:ea typeface="ＭＳ Ｐゴシック" charset="0"/>
                <a:cs typeface="Andes ExtraLight"/>
              </a:rPr>
              <a:t>Re-build regional telecom and power capacity</a:t>
            </a:r>
          </a:p>
          <a:p>
            <a:pPr lvl="3" indent="-342900">
              <a:buFont typeface="Wingdings" panose="05000000000000000000" pitchFamily="2" charset="2"/>
              <a:buChar char="v"/>
            </a:pPr>
            <a:r>
              <a:rPr lang="en-US" altLang="en-US" dirty="0">
                <a:ea typeface="ＭＳ Ｐゴシック" charset="0"/>
                <a:cs typeface="Andes ExtraLight"/>
              </a:rPr>
              <a:t>Re-open trade and transport corridors internally and to export markets</a:t>
            </a:r>
          </a:p>
          <a:p>
            <a:pPr lvl="3" indent="-342900">
              <a:buFont typeface="Wingdings" panose="05000000000000000000" pitchFamily="2" charset="2"/>
              <a:buChar char="v"/>
            </a:pPr>
            <a:r>
              <a:rPr lang="en-US" altLang="en-US" dirty="0">
                <a:ea typeface="ＭＳ Ｐゴシック" charset="0"/>
                <a:cs typeface="Andes ExtraLight"/>
              </a:rPr>
              <a:t>Establish open market price information through SMS services</a:t>
            </a:r>
          </a:p>
          <a:p>
            <a:pPr marL="4000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ea typeface="ＭＳ Ｐゴシック" charset="0"/>
                <a:cs typeface="Andes ExtraLight"/>
              </a:rPr>
              <a:t>Use Jobs to strengthen social cohesion &amp; provide a short-term peace dividend. Ensure coherence between short-term and sustainability</a:t>
            </a:r>
          </a:p>
          <a:p>
            <a:pPr lvl="3" indent="-342900">
              <a:buFont typeface="Wingdings" panose="05000000000000000000" pitchFamily="2" charset="2"/>
              <a:buChar char="v"/>
            </a:pPr>
            <a:endParaRPr lang="en-US" dirty="0" smtClean="0">
              <a:ea typeface="ＭＳ Ｐゴシック" charset="0"/>
              <a:cs typeface="Andes Extra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" y="2509615"/>
            <a:ext cx="1256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Inclusive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" y="4073496"/>
            <a:ext cx="125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More</a:t>
            </a:r>
          </a:p>
          <a:p>
            <a:r>
              <a:rPr lang="en-US" sz="1200" dirty="0" smtClean="0">
                <a:solidFill>
                  <a:schemeClr val="bg2"/>
                </a:solidFill>
              </a:rPr>
              <a:t>Inclusive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47" y="5422307"/>
            <a:ext cx="1256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More</a:t>
            </a:r>
          </a:p>
          <a:p>
            <a:r>
              <a:rPr lang="en-US" sz="1200" dirty="0" smtClean="0">
                <a:solidFill>
                  <a:schemeClr val="bg2"/>
                </a:solidFill>
              </a:rPr>
              <a:t>Better</a:t>
            </a:r>
          </a:p>
          <a:p>
            <a:r>
              <a:rPr lang="en-US" sz="1200" dirty="0" smtClean="0">
                <a:solidFill>
                  <a:schemeClr val="bg2"/>
                </a:solidFill>
              </a:rPr>
              <a:t>Inclusive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2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TOOLS AND DATA AVAILABILITY (EXAMPLES)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21200" y="1538786"/>
            <a:ext cx="4297763" cy="4284029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</a:pPr>
            <a:r>
              <a:rPr lang="en-US" sz="1400" kern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Macro: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kern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Shapely </a:t>
            </a:r>
            <a:r>
              <a:rPr lang="en-US" sz="1400" kern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decomposition  tool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kern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Tools </a:t>
            </a:r>
            <a:r>
              <a:rPr lang="en-US" sz="1400" kern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 Growth Analysis 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kern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Jobs Generation and Growth Decomposition (</a:t>
            </a:r>
            <a:r>
              <a:rPr lang="en-US" sz="1400" kern="1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JoGGs</a:t>
            </a:r>
            <a:r>
              <a:rPr lang="en-US" sz="1400" kern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4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spcBef>
                <a:spcPct val="0"/>
              </a:spcBef>
            </a:pPr>
            <a:r>
              <a:rPr lang="en-US" sz="1400" kern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Households:</a:t>
            </a:r>
            <a:endParaRPr lang="en-US" sz="1400" kern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kern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Adept &amp; Adept Labor</a:t>
            </a:r>
          </a:p>
          <a:p>
            <a:pPr marL="0" indent="0">
              <a:spcBef>
                <a:spcPct val="0"/>
              </a:spcBef>
            </a:pPr>
            <a:endParaRPr lang="en-US" sz="1400" kern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spcBef>
                <a:spcPct val="0"/>
              </a:spcBef>
            </a:pPr>
            <a:r>
              <a:rPr lang="en-US" sz="1400" kern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Firms:</a:t>
            </a:r>
            <a:endParaRPr lang="en-US" sz="1400" kern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kern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Investment Climate Assessments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kern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BuDDy</a:t>
            </a:r>
          </a:p>
          <a:p>
            <a:pPr marL="0" indent="0">
              <a:spcBef>
                <a:spcPct val="0"/>
              </a:spcBef>
            </a:pPr>
            <a:endParaRPr lang="en-US" sz="1400" kern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spcBef>
                <a:spcPct val="0"/>
              </a:spcBef>
            </a:pPr>
            <a:r>
              <a:rPr lang="en-US" sz="1400" kern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Trade: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kern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Exports-Labor Elasticity Tool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kern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Labor Mobility and Adjustment Costs toolkit</a:t>
            </a:r>
            <a:endParaRPr lang="en-US" sz="1400" kern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spcBef>
                <a:spcPct val="0"/>
              </a:spcBef>
            </a:pPr>
            <a:endParaRPr lang="en-US" sz="1400" kern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400" dirty="0" err="1" smtClean="0"/>
              <a:t>Eg</a:t>
            </a:r>
            <a:r>
              <a:rPr lang="en-US" sz="1400" dirty="0" smtClean="0"/>
              <a:t> the recent </a:t>
            </a:r>
            <a:r>
              <a:rPr lang="en-US" sz="1400" dirty="0"/>
              <a:t>ECA jobs report </a:t>
            </a:r>
            <a:r>
              <a:rPr lang="en-US" sz="1400" dirty="0" smtClean="0"/>
              <a:t>used policy </a:t>
            </a:r>
            <a:r>
              <a:rPr lang="en-US" sz="1400" dirty="0"/>
              <a:t>reform indices (building on existing data from </a:t>
            </a:r>
            <a:r>
              <a:rPr lang="en-US" sz="1400" dirty="0" smtClean="0"/>
              <a:t>Doing Business, </a:t>
            </a:r>
            <a:r>
              <a:rPr lang="en-US" sz="1400" dirty="0"/>
              <a:t>EPL, </a:t>
            </a:r>
            <a:r>
              <a:rPr lang="en-US" sz="1400" dirty="0" err="1"/>
              <a:t>etc</a:t>
            </a:r>
            <a:r>
              <a:rPr lang="en-US" sz="1400" dirty="0"/>
              <a:t>) to derive a typology </a:t>
            </a:r>
            <a:r>
              <a:rPr lang="en-US" sz="1400" dirty="0" smtClean="0"/>
              <a:t>that categorizes countries on </a:t>
            </a:r>
            <a:r>
              <a:rPr lang="en-US" sz="1400" i="1" dirty="0" smtClean="0"/>
              <a:t>reform efforts.</a:t>
            </a:r>
          </a:p>
          <a:p>
            <a:pPr>
              <a:spcBef>
                <a:spcPts val="600"/>
              </a:spcBef>
            </a:pPr>
            <a:r>
              <a:rPr lang="en-US" sz="1400" i="1" dirty="0" smtClean="0"/>
              <a:t>MFM’s Find a Friend </a:t>
            </a:r>
            <a:r>
              <a:rPr lang="en-US" sz="1400" dirty="0" smtClean="0"/>
              <a:t>tool selects comparators based on various characteristics </a:t>
            </a:r>
            <a:endParaRPr lang="en-US" sz="14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3468" y="6491154"/>
            <a:ext cx="973915" cy="365125"/>
          </a:xfrm>
        </p:spPr>
        <p:txBody>
          <a:bodyPr/>
          <a:lstStyle/>
          <a:p>
            <a:pPr>
              <a:defRPr/>
            </a:pPr>
            <a:fld id="{8F1FA4A1-659D-47DA-8B68-B3639E0B7F54}" type="slidenum">
              <a:rPr lang="en-US" sz="1200" b="0" smtClean="0"/>
              <a:pPr>
                <a:defRPr/>
              </a:pPr>
              <a:t>25</a:t>
            </a:fld>
            <a:endParaRPr lang="en-US" sz="12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6086931" y="1241834"/>
            <a:ext cx="2663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Tools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245" y="1241834"/>
            <a:ext cx="2663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Sources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4245" y="1486727"/>
            <a:ext cx="4572000" cy="52937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Macro / aggregate :</a:t>
            </a:r>
            <a:endParaRPr lang="en-US" sz="1400" b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WDI </a:t>
            </a:r>
            <a:r>
              <a:rPr lang="en-US" sz="1400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indicators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Jobs </a:t>
            </a:r>
            <a:r>
              <a:rPr lang="en-US" sz="1400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Data portal  </a:t>
            </a:r>
            <a:endParaRPr lang="en-US" sz="1400" b="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ILO </a:t>
            </a:r>
            <a:r>
              <a:rPr lang="en-US" sz="1400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Key Indicators of the Labor Market (KILM)  </a:t>
            </a:r>
            <a:endParaRPr lang="en-US" sz="1400" b="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 demographic projections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National accounts </a:t>
            </a:r>
            <a:r>
              <a:rPr lang="en-US" sz="14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surveys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Migration Facts </a:t>
            </a:r>
            <a:r>
              <a:rPr lang="en-US" sz="14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Book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WITS</a:t>
            </a:r>
            <a:endParaRPr lang="en-US" sz="1400" b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1000" b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4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Households: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I2D2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Labor Force Surveys</a:t>
            </a:r>
            <a:endParaRPr lang="en-US" sz="1400" b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Household </a:t>
            </a:r>
            <a:r>
              <a:rPr lang="en-US" sz="1400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survey (</a:t>
            </a:r>
            <a:r>
              <a:rPr lang="en-US" sz="14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HHS/LSMS)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STEP </a:t>
            </a:r>
            <a:r>
              <a:rPr lang="en-US" sz="14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Household Surveys</a:t>
            </a:r>
            <a:endParaRPr lang="en-US" sz="1400" b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1000" b="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4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Firms: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Enterprise </a:t>
            </a:r>
            <a:r>
              <a:rPr lang="en-US" sz="1400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surveys and firm census </a:t>
            </a:r>
            <a:endParaRPr lang="en-US" sz="1400" b="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Enterprise </a:t>
            </a:r>
            <a:r>
              <a:rPr lang="en-US" sz="1400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Surveys (</a:t>
            </a:r>
            <a:r>
              <a:rPr lang="en-US" sz="1400" b="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incl</a:t>
            </a:r>
            <a:r>
              <a:rPr lang="en-US" sz="1400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BEEPs)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STEP Employer </a:t>
            </a:r>
            <a:r>
              <a:rPr lang="en-US" sz="1400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Surveys</a:t>
            </a:r>
            <a:r>
              <a:rPr lang="en-US" sz="14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endParaRPr lang="en-US" sz="1000" b="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4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Policy indicators and coverage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Doing Business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Databases of Employment Protection </a:t>
            </a:r>
            <a:r>
              <a:rPr lang="en-US" sz="1400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Legislations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ASPIRE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9131" y="5113765"/>
            <a:ext cx="1593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Benchmarking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64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dirty="0" smtClean="0">
                <a:ea typeface="ＭＳ Ｐゴシック" charset="0"/>
              </a:rPr>
              <a:t>For more information…</a:t>
            </a:r>
            <a:endParaRPr lang="en-US" dirty="0">
              <a:ea typeface="+mj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-42862" y="6562725"/>
            <a:ext cx="461962" cy="365125"/>
          </a:xfrm>
        </p:spPr>
        <p:txBody>
          <a:bodyPr/>
          <a:lstStyle/>
          <a:p>
            <a:pPr>
              <a:defRPr/>
            </a:pPr>
            <a:fld id="{5F8CF0D0-6D51-4BA1-B574-B3D52DB537EB}" type="slidenum">
              <a:rPr lang="en-US" sz="1200"/>
              <a:pPr>
                <a:defRPr/>
              </a:pPr>
              <a:t>26</a:t>
            </a:fld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419100" y="1731109"/>
            <a:ext cx="862965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/>
            <a:r>
              <a:rPr lang="en-US" altLang="en-US" dirty="0" smtClean="0">
                <a:latin typeface="Arial" charset="0"/>
                <a:ea typeface="ＭＳ Ｐゴシック" charset="0"/>
                <a:cs typeface="Arial" charset="0"/>
                <a:hlinkClick r:id="rId2"/>
              </a:rPr>
              <a:t>http</a:t>
            </a:r>
            <a:r>
              <a:rPr lang="en-US" altLang="en-US" dirty="0">
                <a:latin typeface="Arial" charset="0"/>
                <a:ea typeface="ＭＳ Ｐゴシック" charset="0"/>
                <a:cs typeface="Arial" charset="0"/>
                <a:hlinkClick r:id="rId2"/>
              </a:rPr>
              <a:t>://</a:t>
            </a:r>
            <a:r>
              <a:rPr lang="en-US" altLang="en-US" dirty="0" smtClean="0">
                <a:latin typeface="Arial" charset="0"/>
                <a:ea typeface="ＭＳ Ｐゴシック" charset="0"/>
                <a:cs typeface="Arial" charset="0"/>
                <a:hlinkClick r:id="rId2"/>
              </a:rPr>
              <a:t>www.worldbank.org/en/topic/jobsanddevelopment</a:t>
            </a:r>
            <a:endParaRPr lang="en-US" altLang="en-US" dirty="0" smtClean="0">
              <a:latin typeface="Arial" charset="0"/>
              <a:ea typeface="ＭＳ Ｐゴシック" charset="0"/>
              <a:cs typeface="Arial" charset="0"/>
            </a:endParaRPr>
          </a:p>
          <a:p>
            <a:pPr marL="285750"/>
            <a:endParaRPr lang="en-US" altLang="en-US" dirty="0">
              <a:latin typeface="Arial" charset="0"/>
              <a:ea typeface="ＭＳ Ｐゴシック" charset="0"/>
              <a:cs typeface="Arial" charset="0"/>
            </a:endParaRPr>
          </a:p>
          <a:p>
            <a:pPr marL="285750"/>
            <a:endParaRPr lang="en-US" altLang="en-US" u="sng" dirty="0" smtClean="0">
              <a:latin typeface="Arial" charset="0"/>
              <a:ea typeface="ＭＳ Ｐゴシック" charset="0"/>
              <a:cs typeface="Arial" charset="0"/>
            </a:endParaRPr>
          </a:p>
          <a:p>
            <a:pPr marL="285750"/>
            <a:endParaRPr lang="en-US" altLang="en-US" u="sng" dirty="0">
              <a:latin typeface="Arial" charset="0"/>
              <a:ea typeface="ＭＳ Ｐゴシック" charset="0"/>
              <a:cs typeface="Arial" charset="0"/>
            </a:endParaRPr>
          </a:p>
          <a:p>
            <a:pPr marL="285750"/>
            <a:r>
              <a:rPr lang="en-US" altLang="en-US" u="sng" dirty="0" smtClean="0">
                <a:latin typeface="Arial" charset="0"/>
                <a:ea typeface="ＭＳ Ｐゴシック" charset="0"/>
                <a:cs typeface="Arial" charset="0"/>
              </a:rPr>
              <a:t>Diagnostics Contacts </a:t>
            </a:r>
            <a:r>
              <a:rPr lang="en-US" altLang="en-US" u="sng" dirty="0">
                <a:latin typeface="Arial" charset="0"/>
                <a:ea typeface="ＭＳ Ｐゴシック" charset="0"/>
                <a:cs typeface="Arial" charset="0"/>
              </a:rPr>
              <a:t>@ Jobs CCSA</a:t>
            </a:r>
            <a:r>
              <a:rPr lang="en-US" altLang="en-US" dirty="0">
                <a:latin typeface="Arial" charset="0"/>
                <a:ea typeface="ＭＳ Ｐゴシック" charset="0"/>
                <a:cs typeface="Arial" charset="0"/>
              </a:rPr>
              <a:t>: </a:t>
            </a:r>
            <a:r>
              <a:rPr lang="en-US" altLang="en-US" sz="1400" dirty="0" smtClean="0">
                <a:latin typeface="Arial" charset="0"/>
                <a:ea typeface="ＭＳ Ｐゴシック" charset="0"/>
                <a:cs typeface="Arial" charset="0"/>
              </a:rPr>
              <a:t>Mary </a:t>
            </a:r>
            <a:r>
              <a:rPr lang="en-US" altLang="en-US" sz="1400" dirty="0" err="1" smtClean="0">
                <a:latin typeface="Arial" charset="0"/>
                <a:ea typeface="ＭＳ Ｐゴシック" charset="0"/>
                <a:cs typeface="Arial" charset="0"/>
              </a:rPr>
              <a:t>Hallward-Driemeier</a:t>
            </a:r>
            <a:r>
              <a:rPr lang="en-US" altLang="en-US" dirty="0" smtClean="0">
                <a:latin typeface="Arial" charset="0"/>
                <a:ea typeface="ＭＳ Ｐゴシック" charset="0"/>
                <a:cs typeface="Arial" charset="0"/>
              </a:rPr>
              <a:t>, </a:t>
            </a:r>
            <a:r>
              <a:rPr lang="en-US" altLang="en-US" sz="1400" dirty="0" smtClean="0">
                <a:latin typeface="Arial" charset="0"/>
                <a:ea typeface="ＭＳ Ｐゴシック" charset="0"/>
                <a:cs typeface="Arial" charset="0"/>
              </a:rPr>
              <a:t>Dino </a:t>
            </a:r>
            <a:r>
              <a:rPr lang="en-US" altLang="en-US" sz="1400" dirty="0">
                <a:latin typeface="Arial" charset="0"/>
                <a:ea typeface="ＭＳ Ｐゴシック" charset="0"/>
                <a:cs typeface="Arial" charset="0"/>
              </a:rPr>
              <a:t>Merotto, </a:t>
            </a:r>
            <a:r>
              <a:rPr lang="en-US" altLang="en-US" sz="1400" dirty="0" err="1" smtClean="0">
                <a:latin typeface="Arial" charset="0"/>
                <a:ea typeface="ＭＳ Ｐゴシック" charset="0"/>
                <a:cs typeface="Arial" charset="0"/>
              </a:rPr>
              <a:t>Pierella</a:t>
            </a:r>
            <a:r>
              <a:rPr lang="en-US" altLang="en-US" sz="1400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altLang="en-US" sz="1400" dirty="0" err="1" smtClean="0">
                <a:latin typeface="Arial" charset="0"/>
                <a:ea typeface="ＭＳ Ｐゴシック" charset="0"/>
                <a:cs typeface="Arial" charset="0"/>
              </a:rPr>
              <a:t>Paci</a:t>
            </a:r>
            <a:r>
              <a:rPr lang="en-US" altLang="en-US" sz="1400" dirty="0" smtClean="0">
                <a:latin typeface="Arial" charset="0"/>
                <a:ea typeface="ＭＳ Ｐゴシック" charset="0"/>
                <a:cs typeface="Arial" charset="0"/>
              </a:rPr>
              <a:t>, Michael </a:t>
            </a:r>
            <a:r>
              <a:rPr lang="en-US" altLang="en-US" sz="1400" dirty="0">
                <a:latin typeface="Arial" charset="0"/>
                <a:ea typeface="ＭＳ Ｐゴシック" charset="0"/>
                <a:cs typeface="Arial" charset="0"/>
              </a:rPr>
              <a:t>Weber, </a:t>
            </a:r>
            <a:r>
              <a:rPr lang="en-US" altLang="en-US" sz="1400" dirty="0" err="1" smtClean="0">
                <a:latin typeface="Arial" charset="0"/>
                <a:ea typeface="ＭＳ Ｐゴシック" charset="0"/>
                <a:cs typeface="Arial" charset="0"/>
              </a:rPr>
              <a:t>Thoko</a:t>
            </a:r>
            <a:r>
              <a:rPr lang="en-US" altLang="en-US" sz="1400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altLang="en-US" sz="1400" dirty="0" err="1">
                <a:latin typeface="Arial" charset="0"/>
                <a:ea typeface="ＭＳ Ｐゴシック" charset="0"/>
                <a:cs typeface="Arial" charset="0"/>
              </a:rPr>
              <a:t>Moyo</a:t>
            </a:r>
            <a:endParaRPr lang="en-US" altLang="en-US" sz="1400" dirty="0"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2959" y="4703505"/>
            <a:ext cx="80083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globalpractices.worldbank.org/jobs/Pages/en/KBLanding.aspx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Contact Daniel Levine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2959" y="4282440"/>
            <a:ext cx="4004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Jobs Knowledge Base: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3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conduct JOBS diagnostics?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6934" y="1531299"/>
            <a:ext cx="8195246" cy="484081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/>
              <a:t>Jobs are the number one priority consistently expressed by the citizenry and by the policy makers of our client countries, independent of region or income levels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Jobs are at the center of development, </a:t>
            </a:r>
            <a:r>
              <a:rPr lang="en-US" sz="2000" i="1" dirty="0" smtClean="0"/>
              <a:t>World Development Report 2013 Jobs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cs typeface="ＭＳ Ｐゴシック" charset="0"/>
              </a:rPr>
              <a:t>Labor is the most important asset of the poor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cs typeface="ＭＳ Ｐゴシック" charset="0"/>
              </a:rPr>
              <a:t>Jobs are the most important pathway out of poverty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cs typeface="ＭＳ Ｐゴシック" charset="0"/>
              </a:rPr>
              <a:t>Development happens through jobs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cs typeface="ＭＳ Ｐゴシック" charset="0"/>
              </a:rPr>
              <a:t>How / whether job opportunities expand is a key determinant of how widely the benefits of growth are shared</a:t>
            </a:r>
          </a:p>
          <a:p>
            <a:pPr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000" dirty="0"/>
              <a:t>Expanding jobs </a:t>
            </a:r>
            <a:r>
              <a:rPr lang="en-US" sz="2000" dirty="0" smtClean="0"/>
              <a:t>is central </a:t>
            </a:r>
            <a:r>
              <a:rPr lang="en-US" sz="2000" dirty="0"/>
              <a:t>to meeting the twin goals</a:t>
            </a:r>
            <a:r>
              <a:rPr lang="en-US" sz="2000" dirty="0" smtClean="0"/>
              <a:t>.</a:t>
            </a:r>
          </a:p>
          <a:p>
            <a:pPr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000" dirty="0"/>
              <a:t>Challenges </a:t>
            </a:r>
            <a:r>
              <a:rPr lang="en-US" sz="2000" dirty="0" smtClean="0"/>
              <a:t>are inherently </a:t>
            </a:r>
            <a:r>
              <a:rPr lang="en-US" sz="2000" dirty="0"/>
              <a:t>multi-</a:t>
            </a:r>
            <a:r>
              <a:rPr lang="en-US" sz="2000" dirty="0" err="1"/>
              <a:t>sectoral</a:t>
            </a:r>
            <a:r>
              <a:rPr lang="en-US" sz="2000" dirty="0"/>
              <a:t> and </a:t>
            </a:r>
            <a:r>
              <a:rPr lang="en-US" sz="2000" dirty="0" smtClean="0"/>
              <a:t>complex</a:t>
            </a:r>
            <a:endParaRPr lang="en-US" sz="2000" dirty="0"/>
          </a:p>
          <a:p>
            <a:pPr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0" indent="0">
              <a:spcBef>
                <a:spcPts val="600"/>
              </a:spcBef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F1FA4A1-659D-47DA-8B68-B3639E0B7F5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5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why a </a:t>
            </a:r>
            <a:r>
              <a:rPr lang="en-US" sz="2400" i="1" dirty="0" smtClean="0"/>
              <a:t>multi-sector</a:t>
            </a:r>
            <a:r>
              <a:rPr lang="en-US" sz="2400" dirty="0" smtClean="0"/>
              <a:t> jobs diagnostic?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1482" y="6378575"/>
            <a:ext cx="317500" cy="365125"/>
          </a:xfrm>
        </p:spPr>
        <p:txBody>
          <a:bodyPr/>
          <a:lstStyle/>
          <a:p>
            <a:pPr>
              <a:defRPr/>
            </a:pPr>
            <a:fld id="{8F1FA4A1-659D-47DA-8B68-B3639E0B7F5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0" y="3619609"/>
            <a:ext cx="9062518" cy="551793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4763" indent="909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lnSpc>
                <a:spcPct val="115000"/>
              </a:lnSpc>
            </a:pPr>
            <a:endParaRPr lang="en-US" sz="2400" b="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151130" y="1335254"/>
            <a:ext cx="5004194" cy="415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>
                <a:srgbClr val="00783C"/>
              </a:buClr>
              <a:tabLst>
                <a:tab pos="8402638" algn="r"/>
              </a:tabLst>
              <a:defRPr lang="en-US" sz="160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4763" indent="909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400" b="0" dirty="0"/>
              <a:t>“Jobs” is about more than a specific </a:t>
            </a:r>
            <a:r>
              <a:rPr lang="en-US" sz="2400" b="0" dirty="0" smtClean="0"/>
              <a:t>factor of production, </a:t>
            </a:r>
            <a:r>
              <a:rPr lang="en-US" sz="2400" b="0" i="1" dirty="0"/>
              <a:t>labor</a:t>
            </a:r>
            <a:r>
              <a:rPr lang="en-US" sz="2400" b="0" dirty="0"/>
              <a:t>.</a:t>
            </a:r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400" b="0" dirty="0"/>
              <a:t> </a:t>
            </a:r>
            <a:r>
              <a:rPr lang="en-US" sz="2400" b="0" dirty="0" smtClean="0"/>
              <a:t>Jobs challenges </a:t>
            </a:r>
            <a:r>
              <a:rPr lang="en-US" sz="2400" b="0" dirty="0"/>
              <a:t>are </a:t>
            </a:r>
            <a:r>
              <a:rPr lang="en-US" sz="2400" b="0" dirty="0" smtClean="0"/>
              <a:t>inherently   multi-</a:t>
            </a:r>
            <a:r>
              <a:rPr lang="en-US" sz="2400" b="0" dirty="0" err="1" smtClean="0"/>
              <a:t>sectoral</a:t>
            </a:r>
            <a:r>
              <a:rPr lang="en-US" sz="2400" b="0" dirty="0" smtClean="0"/>
              <a:t> </a:t>
            </a:r>
            <a:r>
              <a:rPr lang="en-US" sz="2400" b="0" dirty="0"/>
              <a:t>and </a:t>
            </a:r>
            <a:r>
              <a:rPr lang="en-US" sz="2400" b="0" dirty="0" smtClean="0"/>
              <a:t>complex:</a:t>
            </a:r>
            <a:endParaRPr lang="en-US" sz="2400" b="0" dirty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000" b="0" dirty="0"/>
              <a:t>Requires access to markets, inputs, capital, technology, </a:t>
            </a:r>
            <a:r>
              <a:rPr lang="en-US" sz="2000" b="0" dirty="0" smtClean="0"/>
              <a:t>skills, matching </a:t>
            </a:r>
            <a:r>
              <a:rPr lang="en-US" sz="2000" b="0" dirty="0"/>
              <a:t>supply and demand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000" b="0" dirty="0"/>
              <a:t>Shaped by regulatory </a:t>
            </a:r>
            <a:r>
              <a:rPr lang="en-US" sz="2000" b="0" dirty="0" smtClean="0"/>
              <a:t>framework (not only labor regulations), </a:t>
            </a:r>
            <a:r>
              <a:rPr lang="en-US" sz="2000" b="0" dirty="0"/>
              <a:t>macroeconomic conditions, </a:t>
            </a:r>
            <a:r>
              <a:rPr lang="en-US" sz="2000" b="0" dirty="0" smtClean="0"/>
              <a:t>rule </a:t>
            </a:r>
            <a:r>
              <a:rPr lang="en-US" sz="2000" b="0" dirty="0"/>
              <a:t>of </a:t>
            </a:r>
            <a:r>
              <a:rPr lang="en-US" sz="2000" b="0" dirty="0" smtClean="0"/>
              <a:t>law, governance</a:t>
            </a:r>
            <a:endParaRPr lang="en-US" sz="2000" b="0" dirty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000" b="0" dirty="0"/>
              <a:t>Potential for spillovers, “good jobs for development”, highlight different opportunities based on country </a:t>
            </a:r>
            <a:r>
              <a:rPr lang="en-US" sz="2000" b="0" dirty="0" smtClean="0"/>
              <a:t>context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US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0609" y="1625829"/>
            <a:ext cx="3793391" cy="266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51130" y="5630808"/>
            <a:ext cx="8462029" cy="111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>
                <a:srgbClr val="00783C"/>
              </a:buClr>
              <a:tabLst>
                <a:tab pos="8402638" algn="r"/>
              </a:tabLst>
              <a:defRPr lang="en-US" sz="160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4763" indent="909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600" b="0" dirty="0" smtClean="0"/>
              <a:t>Most approaches to date have been sector-specific – But they have not had the needed impact. 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200" b="0" dirty="0" smtClean="0"/>
              <a:t>Wide consensus that we need to take a more comprehensive approach.</a:t>
            </a:r>
            <a:endParaRPr lang="en-US" sz="2200" b="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6707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New Jobs Diagnostic?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36483" y="1472489"/>
            <a:ext cx="8797158" cy="4613804"/>
          </a:xfrm>
        </p:spPr>
        <p:txBody>
          <a:bodyPr>
            <a:noAutofit/>
          </a:bodyPr>
          <a:lstStyle/>
          <a:p>
            <a:pPr marL="285750" lvl="1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en-US" sz="2000" dirty="0" smtClean="0"/>
              <a:t>Most </a:t>
            </a:r>
            <a:r>
              <a:rPr lang="en-US" sz="2000" dirty="0"/>
              <a:t>of our tools and diagnostics to date are sector specific and/or focused on growth or investment, not on jobs</a:t>
            </a:r>
          </a:p>
          <a:p>
            <a:pPr marL="685800" lvl="1">
              <a:buFont typeface="Wingdings" panose="05000000000000000000" pitchFamily="2" charset="2"/>
              <a:buChar char="v"/>
            </a:pPr>
            <a:r>
              <a:rPr lang="en-US" sz="1600" dirty="0"/>
              <a:t>Investment Climate Assessments consider constraints to formal firms’ investments and productivity growth</a:t>
            </a:r>
          </a:p>
          <a:p>
            <a:pPr marL="685800" lvl="1">
              <a:buFont typeface="Wingdings" panose="05000000000000000000" pitchFamily="2" charset="2"/>
              <a:buChar char="v"/>
            </a:pPr>
            <a:r>
              <a:rPr lang="en-US" sz="1600" dirty="0"/>
              <a:t>Growth Diagnostics (</a:t>
            </a:r>
            <a:r>
              <a:rPr lang="en-US" sz="1600" dirty="0" err="1"/>
              <a:t>Hausmann</a:t>
            </a:r>
            <a:r>
              <a:rPr lang="en-US" sz="1600" dirty="0"/>
              <a:t>, </a:t>
            </a:r>
            <a:r>
              <a:rPr lang="en-US" sz="1600" dirty="0" err="1"/>
              <a:t>Rodrik</a:t>
            </a:r>
            <a:r>
              <a:rPr lang="en-US" sz="1600" dirty="0"/>
              <a:t>, Velasco) are built around the entrepreneur’s decision to invest</a:t>
            </a:r>
          </a:p>
          <a:p>
            <a:pPr marL="685800" lvl="1">
              <a:buFont typeface="Wingdings" panose="05000000000000000000" pitchFamily="2" charset="2"/>
              <a:buChar char="v"/>
            </a:pPr>
            <a:r>
              <a:rPr lang="en-US" sz="1600" dirty="0"/>
              <a:t>Skills Assessments consider the supply of skills across people</a:t>
            </a:r>
          </a:p>
          <a:p>
            <a:pPr marL="1595437" lvl="3" indent="-338137">
              <a:buFont typeface="Wingdings" panose="05000000000000000000" pitchFamily="2" charset="2"/>
              <a:buChar char="v"/>
            </a:pPr>
            <a:r>
              <a:rPr lang="en-US" sz="1600" dirty="0"/>
              <a:t>STEP surveys look at demand for skills too, but have limited links to firm performance</a:t>
            </a:r>
          </a:p>
          <a:p>
            <a:pPr marL="685800" lvl="1">
              <a:buFont typeface="Wingdings" panose="05000000000000000000" pitchFamily="2" charset="2"/>
              <a:buChar char="v"/>
            </a:pPr>
            <a:r>
              <a:rPr lang="en-US" sz="1600" dirty="0" err="1"/>
              <a:t>ADePT</a:t>
            </a:r>
            <a:r>
              <a:rPr lang="en-US" sz="1600" dirty="0"/>
              <a:t> Labor provides tables that profile </a:t>
            </a:r>
            <a:r>
              <a:rPr lang="en-US" sz="1600" dirty="0" smtClean="0"/>
              <a:t>workers </a:t>
            </a:r>
            <a:r>
              <a:rPr lang="en-US" sz="1600" dirty="0"/>
              <a:t>from </a:t>
            </a:r>
            <a:r>
              <a:rPr lang="en-US" sz="1600" dirty="0" smtClean="0"/>
              <a:t>households (</a:t>
            </a:r>
            <a:r>
              <a:rPr lang="en-US" sz="1600" dirty="0"/>
              <a:t>supply side)</a:t>
            </a:r>
          </a:p>
          <a:p>
            <a:pPr marL="685800" lvl="1">
              <a:buFont typeface="Wingdings" panose="05000000000000000000" pitchFamily="2" charset="2"/>
              <a:buChar char="v"/>
            </a:pPr>
            <a:r>
              <a:rPr lang="en-US" sz="1600" dirty="0"/>
              <a:t>Diagnostic Trade Integration Surveys mostly consider barriers to trade integration in products (and more recently services) and more recently exporters (firms</a:t>
            </a:r>
            <a:r>
              <a:rPr lang="en-US" sz="1600" dirty="0" smtClean="0"/>
              <a:t>)</a:t>
            </a:r>
          </a:p>
          <a:p>
            <a:pPr marL="342900" lvl="2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cs typeface="ＭＳ Ｐゴシック" charset="0"/>
              </a:rPr>
              <a:t>Existing </a:t>
            </a:r>
            <a:r>
              <a:rPr lang="en-US" sz="2000" dirty="0">
                <a:cs typeface="ＭＳ Ｐゴシック" charset="0"/>
              </a:rPr>
              <a:t>tools each tell an important piece; we need to bring them together </a:t>
            </a:r>
          </a:p>
          <a:p>
            <a:pPr marL="285750" indent="-285750">
              <a:lnSpc>
                <a:spcPct val="125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000" dirty="0"/>
              <a:t>Benefits of a more comprehensive and </a:t>
            </a:r>
            <a:r>
              <a:rPr lang="en-US" sz="2000" dirty="0" smtClean="0"/>
              <a:t>multi-sector </a:t>
            </a:r>
            <a:r>
              <a:rPr lang="en-US" sz="2000" dirty="0"/>
              <a:t>approach:</a:t>
            </a:r>
          </a:p>
          <a:p>
            <a:pPr marL="685800" lvl="1">
              <a:buFont typeface="Wingdings" panose="05000000000000000000" pitchFamily="2" charset="2"/>
              <a:buChar char="v"/>
            </a:pPr>
            <a:r>
              <a:rPr lang="en-US" sz="1600" dirty="0"/>
              <a:t>Identify synergies and interactions across dimensions</a:t>
            </a:r>
          </a:p>
          <a:p>
            <a:pPr marL="685800" lvl="1">
              <a:buFont typeface="Wingdings" panose="05000000000000000000" pitchFamily="2" charset="2"/>
              <a:buChar char="v"/>
            </a:pPr>
            <a:r>
              <a:rPr lang="en-US" sz="1600" dirty="0"/>
              <a:t>Build a framework to link analytic results to core challenges</a:t>
            </a:r>
          </a:p>
          <a:p>
            <a:pPr marL="685800" lvl="1">
              <a:buFont typeface="Wingdings" panose="05000000000000000000" pitchFamily="2" charset="2"/>
              <a:buChar char="v"/>
            </a:pPr>
            <a:r>
              <a:rPr lang="en-US" sz="1600" dirty="0"/>
              <a:t>Enables a more systematic approach to find possible solutions to jobs </a:t>
            </a:r>
            <a:r>
              <a:rPr lang="en-US" sz="1600" dirty="0" smtClean="0"/>
              <a:t>challenges</a:t>
            </a:r>
            <a:endParaRPr lang="en-US" sz="16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177746" y="6486525"/>
            <a:ext cx="317500" cy="365125"/>
          </a:xfrm>
        </p:spPr>
        <p:txBody>
          <a:bodyPr/>
          <a:lstStyle/>
          <a:p>
            <a:pPr>
              <a:defRPr/>
            </a:pPr>
            <a:fld id="{8F1FA4A1-659D-47DA-8B68-B3639E0B7F5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09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a jobs diagnostic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73421" y="1442085"/>
            <a:ext cx="8860219" cy="5577839"/>
          </a:xfrm>
        </p:spPr>
        <p:txBody>
          <a:bodyPr>
            <a:noAutofit/>
          </a:bodyPr>
          <a:lstStyle/>
          <a:p>
            <a:pPr marL="342900" lvl="1" indent="-342900" algn="just"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8402638" algn="r"/>
              </a:tabLst>
            </a:pPr>
            <a:r>
              <a:rPr lang="en-US" dirty="0" smtClean="0"/>
              <a:t>Examine links between jobs, growth and the twin goals.</a:t>
            </a:r>
          </a:p>
          <a:p>
            <a:pPr marL="342900" lvl="1" indent="-342900" algn="just"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8402638" algn="r"/>
              </a:tabLst>
            </a:pPr>
            <a:r>
              <a:rPr lang="en-US" dirty="0" smtClean="0"/>
              <a:t>Examine </a:t>
            </a:r>
            <a:r>
              <a:rPr lang="en-US" dirty="0"/>
              <a:t>opportunities for </a:t>
            </a:r>
            <a:r>
              <a:rPr lang="en-US" dirty="0" smtClean="0"/>
              <a:t>expanding job outcomes – looking at composition of jobs, determinants of mobility across employment categories and ways to raise productivity within categories</a:t>
            </a:r>
            <a:endParaRPr lang="en-US" dirty="0"/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US" sz="1400" dirty="0" smtClean="0"/>
              <a:t>Not just about expanding wage work or formal sector -- raising productivity of self-employment, agriculture and informal enterprises are important in many client countries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800" dirty="0" smtClean="0"/>
              <a:t>Jobs Diagnostic can be: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400" dirty="0" smtClean="0"/>
              <a:t>Standalone ESW or complement the Systematic Country Diagnostic (SCD)</a:t>
            </a:r>
          </a:p>
          <a:p>
            <a:pPr marL="914400" lvl="3">
              <a:buFont typeface="Wingdings" panose="05000000000000000000" pitchFamily="2" charset="2"/>
              <a:buChar char="v"/>
            </a:pPr>
            <a:r>
              <a:rPr lang="en-US" sz="1400" dirty="0" smtClean="0"/>
              <a:t>Particularly for countries where expanding jobs opportunities is identified as a priority, having a full jobs diagnostic would expand on the analysis included in the SCD</a:t>
            </a:r>
          </a:p>
          <a:p>
            <a:pPr marL="914400" lvl="3">
              <a:buFont typeface="Wingdings" panose="05000000000000000000" pitchFamily="2" charset="2"/>
              <a:buChar char="v"/>
            </a:pPr>
            <a:r>
              <a:rPr lang="en-US" sz="1400" dirty="0" smtClean="0"/>
              <a:t>Note: Separate guidance for more streamlined approach to incorporating jobs into SCDs is also available on the SCD and Jobs websites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800" dirty="0" smtClean="0"/>
              <a:t>Identify priorities, binding constraints and possible solutions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400" dirty="0" smtClean="0"/>
              <a:t>Intended to inform policy priorities and provide practical ways forward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400" dirty="0"/>
              <a:t>Offers tailored solutions to clients’ jobs problems, fitted to their contexts and jobs needs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800" dirty="0" smtClean="0"/>
              <a:t>Bring together GPs to work collectively across sectors to identify synergies and trade-offs in addressing a client country’s key jobs challenges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800" dirty="0" smtClean="0"/>
              <a:t>Share learning of multi-</a:t>
            </a:r>
            <a:r>
              <a:rPr lang="en-US" sz="1800" dirty="0" err="1" smtClean="0"/>
              <a:t>sectoral</a:t>
            </a:r>
            <a:r>
              <a:rPr lang="en-US" sz="1800" dirty="0" smtClean="0"/>
              <a:t> approaches to common jobs challenges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-5397" y="6478270"/>
            <a:ext cx="317500" cy="365125"/>
          </a:xfrm>
        </p:spPr>
        <p:txBody>
          <a:bodyPr/>
          <a:lstStyle/>
          <a:p>
            <a:pPr>
              <a:defRPr/>
            </a:pPr>
            <a:fld id="{8F1FA4A1-659D-47DA-8B68-B3639E0B7F5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0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9250" y="1409700"/>
            <a:ext cx="8477250" cy="5311775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/>
              <a:t>The jobs diagnostic does </a:t>
            </a:r>
            <a:r>
              <a:rPr lang="en-US" sz="2200" u="sng" dirty="0" smtClean="0"/>
              <a:t>not</a:t>
            </a:r>
            <a:r>
              <a:rPr lang="en-US" sz="2200" dirty="0" smtClean="0"/>
              <a:t> cover the following related topics: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cs typeface="ＭＳ Ｐゴシック" charset="0"/>
              </a:rPr>
              <a:t>A full </a:t>
            </a:r>
            <a:r>
              <a:rPr lang="en-US" b="1" dirty="0" smtClean="0">
                <a:cs typeface="ＭＳ Ｐゴシック" charset="0"/>
              </a:rPr>
              <a:t>growth diagnostic</a:t>
            </a:r>
            <a:r>
              <a:rPr lang="en-US" dirty="0" smtClean="0">
                <a:cs typeface="ＭＳ Ｐゴシック" charset="0"/>
              </a:rPr>
              <a:t>: there are elements common to both diagnostics, such as returns to education as a supply side test, and enterprise dynamics for labor demand, but where growth is insufficient to create enough jobs, a growth diagnostic is justified.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cs typeface="ＭＳ Ｐゴシック" charset="0"/>
              </a:rPr>
              <a:t>Cyclicality </a:t>
            </a:r>
            <a:r>
              <a:rPr lang="en-US" dirty="0">
                <a:cs typeface="ＭＳ Ｐゴシック" charset="0"/>
              </a:rPr>
              <a:t>in </a:t>
            </a:r>
            <a:r>
              <a:rPr lang="en-US" dirty="0" smtClean="0">
                <a:cs typeface="ＭＳ Ｐゴシック" charset="0"/>
              </a:rPr>
              <a:t>aggregate demand, jobs </a:t>
            </a:r>
            <a:r>
              <a:rPr lang="en-US" dirty="0">
                <a:cs typeface="ＭＳ Ｐゴシック" charset="0"/>
              </a:rPr>
              <a:t>and growth; the diagnostic deals with longer term structural </a:t>
            </a:r>
            <a:r>
              <a:rPr lang="en-US" dirty="0" smtClean="0">
                <a:cs typeface="ＭＳ Ｐゴシック" charset="0"/>
              </a:rPr>
              <a:t>issues around demand for workers</a:t>
            </a:r>
            <a:endParaRPr lang="en-US" dirty="0">
              <a:cs typeface="ＭＳ Ｐゴシック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>
                <a:cs typeface="ＭＳ Ｐゴシック" charset="0"/>
              </a:rPr>
              <a:t>All links with poverty </a:t>
            </a:r>
            <a:r>
              <a:rPr lang="en-US" b="1" dirty="0">
                <a:cs typeface="ＭＳ Ｐゴシック" charset="0"/>
              </a:rPr>
              <a:t>and </a:t>
            </a:r>
            <a:r>
              <a:rPr lang="en-US" b="1" dirty="0" smtClean="0">
                <a:cs typeface="ＭＳ Ｐゴシック" charset="0"/>
              </a:rPr>
              <a:t>growth</a:t>
            </a:r>
            <a:r>
              <a:rPr lang="en-US" dirty="0" smtClean="0">
                <a:cs typeface="ＭＳ Ｐゴシック" charset="0"/>
              </a:rPr>
              <a:t> – income </a:t>
            </a:r>
            <a:r>
              <a:rPr lang="en-US" dirty="0">
                <a:cs typeface="ＭＳ Ｐゴシック" charset="0"/>
              </a:rPr>
              <a:t>sources beyond </a:t>
            </a:r>
            <a:r>
              <a:rPr lang="en-US" dirty="0" smtClean="0">
                <a:cs typeface="ＭＳ Ｐゴシック" charset="0"/>
              </a:rPr>
              <a:t>employment such as cash transfers.</a:t>
            </a:r>
            <a:endParaRPr lang="en-US" dirty="0">
              <a:cs typeface="ＭＳ Ｐゴシック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>
                <a:cs typeface="ＭＳ Ｐゴシック" charset="0"/>
              </a:rPr>
              <a:t>Social </a:t>
            </a:r>
            <a:r>
              <a:rPr lang="en-US" b="1" dirty="0">
                <a:cs typeface="ＭＳ Ｐゴシック" charset="0"/>
              </a:rPr>
              <a:t>protection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dirty="0" smtClean="0">
                <a:cs typeface="ＭＳ Ｐゴシック" charset="0"/>
              </a:rPr>
              <a:t>policies and benefits for </a:t>
            </a:r>
            <a:r>
              <a:rPr lang="en-US" dirty="0">
                <a:cs typeface="ＭＳ Ｐゴシック" charset="0"/>
              </a:rPr>
              <a:t>those not in </a:t>
            </a:r>
            <a:r>
              <a:rPr lang="en-US" dirty="0" smtClean="0">
                <a:cs typeface="ＭＳ Ｐゴシック" charset="0"/>
              </a:rPr>
              <a:t>work such as social </a:t>
            </a:r>
            <a:r>
              <a:rPr lang="en-US" dirty="0">
                <a:cs typeface="ＭＳ Ｐゴシック" charset="0"/>
              </a:rPr>
              <a:t>insurance and pensions transfers will not be covered, except under </a:t>
            </a:r>
            <a:r>
              <a:rPr lang="en-US" dirty="0" smtClean="0">
                <a:cs typeface="ＭＳ Ｐゴシック" charset="0"/>
              </a:rPr>
              <a:t>incentives to </a:t>
            </a:r>
            <a:r>
              <a:rPr lang="en-US" dirty="0">
                <a:cs typeface="ＭＳ Ｐゴシック" charset="0"/>
              </a:rPr>
              <a:t>work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cs typeface="ＭＳ Ｐゴシック" charset="0"/>
              </a:rPr>
              <a:t>Indicators of </a:t>
            </a:r>
            <a:r>
              <a:rPr lang="en-US" b="1" dirty="0" smtClean="0">
                <a:cs typeface="ＭＳ Ｐゴシック" charset="0"/>
              </a:rPr>
              <a:t>labor market institutions and core </a:t>
            </a:r>
            <a:r>
              <a:rPr lang="en-US" b="1" dirty="0">
                <a:cs typeface="ＭＳ Ｐゴシック" charset="0"/>
              </a:rPr>
              <a:t>labor </a:t>
            </a:r>
            <a:r>
              <a:rPr lang="en-US" b="1" dirty="0" smtClean="0">
                <a:cs typeface="ＭＳ Ｐゴシック" charset="0"/>
              </a:rPr>
              <a:t>standards </a:t>
            </a:r>
            <a:r>
              <a:rPr lang="en-US" dirty="0" smtClean="0">
                <a:cs typeface="ＭＳ Ｐゴシック" charset="0"/>
              </a:rPr>
              <a:t>are provided, but will not necessarily be assessed in-depth unless raised as key constraints</a:t>
            </a:r>
            <a:endParaRPr lang="en-US" b="1" dirty="0" smtClean="0">
              <a:cs typeface="ＭＳ Ｐゴシック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cs typeface="ＭＳ Ｐゴシック" charset="0"/>
              </a:rPr>
              <a:t>There is no assessment of </a:t>
            </a:r>
            <a:r>
              <a:rPr lang="en-US" b="1" dirty="0" smtClean="0">
                <a:cs typeface="ＭＳ Ｐゴシック" charset="0"/>
              </a:rPr>
              <a:t>implementation capacity or political economy of reform </a:t>
            </a:r>
            <a:r>
              <a:rPr lang="en-US" dirty="0" smtClean="0">
                <a:cs typeface="ＭＳ Ｐゴシック" charset="0"/>
              </a:rPr>
              <a:t>beyond team’s assessment in Step 3; more detailed work would need to be done separately or draw on the SCD/CPF.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>
                <a:cs typeface="ＭＳ Ｐゴシック" charset="0"/>
              </a:rPr>
              <a:t>Solutions</a:t>
            </a:r>
            <a:r>
              <a:rPr lang="en-US" dirty="0" smtClean="0">
                <a:cs typeface="ＭＳ Ｐゴシック" charset="0"/>
              </a:rPr>
              <a:t>: the point of the jobs diagnostic is to help identify and prioritize key constraints to creating more, better and inclusive jobs to reduce poverty and promote shared prosperity.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cs typeface="ＭＳ Ｐゴシック" charset="0"/>
              </a:rPr>
              <a:t>The CCSA is capturing and curating global knowledge on jobs solutions for specific problems / constraints in the form of a catalogue of `jobs solutions’.  This will be informed by past work of GPs, academic research and evaluations, as well as by the jobs diagnostics.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1800" dirty="0" smtClean="0"/>
              <a:t>The diagnostic is based on quantitative assessments of outcomes – it does not make </a:t>
            </a:r>
            <a:r>
              <a:rPr lang="en-US" sz="1800" dirty="0"/>
              <a:t>normative judgments of </a:t>
            </a:r>
            <a:r>
              <a:rPr lang="en-US" sz="1800" dirty="0" smtClean="0"/>
              <a:t>policies, and although growth paths and opportunities are taken into account in identifying priorities, the diagnostic does not simulate nor model future jobs outcomes.</a:t>
            </a:r>
            <a:endParaRPr lang="en-US" sz="18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F1FA4A1-659D-47DA-8B68-B3639E0B7F5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a jobs diagnostic: what it doesn’t do…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5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81" y="301626"/>
            <a:ext cx="8634665" cy="756707"/>
          </a:xfrm>
        </p:spPr>
        <p:txBody>
          <a:bodyPr>
            <a:normAutofit/>
          </a:bodyPr>
          <a:lstStyle/>
          <a:p>
            <a:r>
              <a:rPr lang="en-US" dirty="0" smtClean="0"/>
              <a:t>Objectives</a:t>
            </a:r>
            <a:r>
              <a:rPr lang="en-US" dirty="0"/>
              <a:t>: </a:t>
            </a:r>
            <a:r>
              <a:rPr lang="en-US" altLang="en-US" dirty="0"/>
              <a:t>determine key </a:t>
            </a:r>
            <a:r>
              <a:rPr lang="en-US" altLang="en-US" dirty="0" smtClean="0"/>
              <a:t>challenges to </a:t>
            </a:r>
            <a:r>
              <a:rPr lang="en-US" dirty="0"/>
              <a:t>“expanding job opportunities”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42863" y="6484639"/>
            <a:ext cx="317500" cy="365125"/>
          </a:xfrm>
        </p:spPr>
        <p:txBody>
          <a:bodyPr/>
          <a:lstStyle/>
          <a:p>
            <a:pPr>
              <a:defRPr/>
            </a:pPr>
            <a:fld id="{8F1FA4A1-659D-47DA-8B68-B3639E0B7F5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60362" y="1249680"/>
            <a:ext cx="8631237" cy="523495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4763" indent="909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b="0" dirty="0" smtClean="0">
                <a:solidFill>
                  <a:schemeClr val="tx2"/>
                </a:solidFill>
              </a:rPr>
              <a:t>1</a:t>
            </a:r>
            <a:r>
              <a:rPr lang="en-US" sz="1800" b="0" dirty="0" smtClean="0">
                <a:solidFill>
                  <a:schemeClr val="tx2"/>
                </a:solidFill>
              </a:rPr>
              <a:t>. </a:t>
            </a:r>
            <a:r>
              <a:rPr lang="en-US" b="0" dirty="0" smtClean="0">
                <a:solidFill>
                  <a:schemeClr val="tx2"/>
                </a:solidFill>
              </a:rPr>
              <a:t>More people join the labor force &amp; find work (including self-employment) as firms start up, enter markets, and expand</a:t>
            </a:r>
            <a:endParaRPr lang="en-US" b="0" i="1" dirty="0" smtClean="0">
              <a:solidFill>
                <a:schemeClr val="tx2"/>
              </a:solidFill>
              <a:cs typeface="+mn-cs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0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Firm dynamics (self-employment start-ups, firm entry and firm                            growth) leads to job creation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0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Increased labor participation and increased employment rates</a:t>
            </a:r>
          </a:p>
          <a:p>
            <a:pPr marL="0" indent="0"/>
            <a:r>
              <a:rPr lang="en-US" b="0" dirty="0" smtClean="0">
                <a:sym typeface="Wingdings" panose="05000000000000000000" pitchFamily="2" charset="2"/>
              </a:rPr>
              <a:t>2. </a:t>
            </a:r>
            <a:r>
              <a:rPr lang="en-US" b="0" dirty="0">
                <a:sym typeface="Wingdings" panose="05000000000000000000" pitchFamily="2" charset="2"/>
              </a:rPr>
              <a:t>Labor moves </a:t>
            </a:r>
            <a:r>
              <a:rPr lang="en-US" b="0" u="sng" dirty="0">
                <a:sym typeface="Wingdings" panose="05000000000000000000" pitchFamily="2" charset="2"/>
              </a:rPr>
              <a:t>across</a:t>
            </a:r>
            <a:r>
              <a:rPr lang="en-US" b="0" dirty="0">
                <a:sym typeface="Wingdings" panose="05000000000000000000" pitchFamily="2" charset="2"/>
              </a:rPr>
              <a:t> from less to more productive jobs: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b="0" i="1" dirty="0">
                <a:solidFill>
                  <a:schemeClr val="tx2"/>
                </a:solidFill>
                <a:sym typeface="Wingdings" panose="05000000000000000000" pitchFamily="2" charset="2"/>
              </a:rPr>
              <a:t>Structural change </a:t>
            </a:r>
            <a:r>
              <a:rPr lang="en-US" b="0" dirty="0">
                <a:solidFill>
                  <a:schemeClr val="tx2"/>
                </a:solidFill>
                <a:sym typeface="Wingdings" panose="05000000000000000000" pitchFamily="2" charset="2"/>
              </a:rPr>
              <a:t>reallocates across sectors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b="0" i="1" dirty="0">
                <a:solidFill>
                  <a:schemeClr val="tx2"/>
                </a:solidFill>
                <a:sym typeface="Wingdings" panose="05000000000000000000" pitchFamily="2" charset="2"/>
              </a:rPr>
              <a:t>Selection reallocates across </a:t>
            </a:r>
            <a:r>
              <a:rPr lang="en-US" b="0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businesses (and creates net more jobs)</a:t>
            </a:r>
            <a:endParaRPr lang="en-US" b="0" i="1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b="0" i="1" dirty="0">
                <a:solidFill>
                  <a:schemeClr val="tx2"/>
                </a:solidFill>
                <a:sym typeface="Wingdings" panose="05000000000000000000" pitchFamily="2" charset="2"/>
              </a:rPr>
              <a:t>Migration reallocates across geography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b="0" i="1" dirty="0">
                <a:solidFill>
                  <a:schemeClr val="tx2"/>
                </a:solidFill>
                <a:sym typeface="Wingdings" panose="05000000000000000000" pitchFamily="2" charset="2"/>
              </a:rPr>
              <a:t>Formalization reallocates across </a:t>
            </a:r>
            <a:r>
              <a:rPr lang="en-US" b="0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businesses</a:t>
            </a:r>
          </a:p>
          <a:p>
            <a:pPr marL="0" indent="0"/>
            <a:r>
              <a:rPr lang="en-US" b="0" dirty="0" smtClean="0">
                <a:sym typeface="Wingdings" panose="05000000000000000000" pitchFamily="2" charset="2"/>
              </a:rPr>
              <a:t>3. People get better at doing their existing job: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b="0" i="1" dirty="0" smtClean="0">
                <a:sym typeface="Wingdings" panose="05000000000000000000" pitchFamily="2" charset="2"/>
              </a:rPr>
              <a:t>Returns to labor </a:t>
            </a:r>
            <a:r>
              <a:rPr lang="en-US" b="0" dirty="0" smtClean="0">
                <a:sym typeface="Wingdings" panose="05000000000000000000" pitchFamily="2" charset="2"/>
              </a:rPr>
              <a:t>assets improve (</a:t>
            </a:r>
            <a:r>
              <a:rPr lang="en-US" b="0" dirty="0" err="1" smtClean="0">
                <a:sym typeface="Wingdings" panose="05000000000000000000" pitchFamily="2" charset="2"/>
              </a:rPr>
              <a:t>incl</a:t>
            </a:r>
            <a:r>
              <a:rPr lang="en-US" b="0" dirty="0" smtClean="0">
                <a:sym typeface="Wingdings" panose="05000000000000000000" pitchFamily="2" charset="2"/>
              </a:rPr>
              <a:t> thru’ farming, self-employment) 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b="0" dirty="0" smtClean="0">
                <a:sym typeface="Wingdings" panose="05000000000000000000" pitchFamily="2" charset="2"/>
              </a:rPr>
              <a:t>Labor </a:t>
            </a:r>
            <a:r>
              <a:rPr lang="en-US" b="0" i="1" dirty="0" smtClean="0">
                <a:sym typeface="Wingdings" panose="05000000000000000000" pitchFamily="2" charset="2"/>
              </a:rPr>
              <a:t>productivity</a:t>
            </a:r>
            <a:r>
              <a:rPr lang="en-US" b="0" dirty="0" smtClean="0">
                <a:sym typeface="Wingdings" panose="05000000000000000000" pitchFamily="2" charset="2"/>
              </a:rPr>
              <a:t> rises </a:t>
            </a:r>
            <a:r>
              <a:rPr lang="en-US" b="0" u="sng" dirty="0" smtClean="0">
                <a:sym typeface="Wingdings" panose="05000000000000000000" pitchFamily="2" charset="2"/>
              </a:rPr>
              <a:t>within</a:t>
            </a:r>
            <a:r>
              <a:rPr lang="en-US" b="0" dirty="0" smtClean="0">
                <a:sym typeface="Wingdings" panose="05000000000000000000" pitchFamily="2" charset="2"/>
              </a:rPr>
              <a:t> occupations; </a:t>
            </a:r>
          </a:p>
          <a:p>
            <a:pPr>
              <a:buClr>
                <a:srgbClr val="002060"/>
              </a:buClr>
              <a:buAutoNum type="arabicPeriod" startAt="4"/>
            </a:pPr>
            <a:r>
              <a:rPr lang="en-US" b="0" dirty="0" smtClean="0">
                <a:sym typeface="Wingdings" panose="05000000000000000000" pitchFamily="2" charset="2"/>
              </a:rPr>
              <a:t>Workers benefit from </a:t>
            </a:r>
            <a:r>
              <a:rPr lang="en-US" b="0" dirty="0">
                <a:sym typeface="Wingdings" panose="05000000000000000000" pitchFamily="2" charset="2"/>
              </a:rPr>
              <a:t>higher productivity through higher </a:t>
            </a:r>
            <a:r>
              <a:rPr lang="en-US" b="0" dirty="0" smtClean="0">
                <a:sym typeface="Wingdings" panose="05000000000000000000" pitchFamily="2" charset="2"/>
              </a:rPr>
              <a:t>earnings and</a:t>
            </a:r>
          </a:p>
          <a:p>
            <a:pPr marL="400050" lvl="1" indent="0">
              <a:buClr>
                <a:srgbClr val="002060"/>
              </a:buClr>
            </a:pPr>
            <a:r>
              <a:rPr lang="en-US" b="0" dirty="0" smtClean="0">
                <a:sym typeface="Wingdings" panose="05000000000000000000" pitchFamily="2" charset="2"/>
              </a:rPr>
              <a:t>demand more goods and services.</a:t>
            </a:r>
          </a:p>
          <a:p>
            <a:pPr>
              <a:buClr>
                <a:srgbClr val="002060"/>
              </a:buClr>
              <a:buFontTx/>
              <a:buAutoNum type="arabicPeriod" startAt="4"/>
            </a:pPr>
            <a:r>
              <a:rPr lang="en-US" b="0" dirty="0">
                <a:sym typeface="Wingdings" panose="05000000000000000000" pitchFamily="2" charset="2"/>
              </a:rPr>
              <a:t>Externalities from good jobs support developme</a:t>
            </a:r>
            <a:r>
              <a:rPr lang="en-US" b="0" dirty="0">
                <a:solidFill>
                  <a:schemeClr val="tx2"/>
                </a:solidFill>
                <a:sym typeface="Wingdings" panose="05000000000000000000" pitchFamily="2" charset="2"/>
              </a:rPr>
              <a:t>nt</a:t>
            </a:r>
          </a:p>
          <a:p>
            <a:pPr>
              <a:buClr>
                <a:srgbClr val="002060"/>
              </a:buClr>
              <a:buAutoNum type="arabicPeriod" startAt="4"/>
            </a:pPr>
            <a:r>
              <a:rPr lang="en-US" b="0" dirty="0" smtClean="0">
                <a:sym typeface="Wingdings" panose="05000000000000000000" pitchFamily="2" charset="2"/>
              </a:rPr>
              <a:t>Remove barriers to accessing good jobs; opportunities are</a:t>
            </a:r>
          </a:p>
          <a:p>
            <a:pPr marL="457200" lvl="1" indent="0">
              <a:buClr>
                <a:srgbClr val="002060"/>
              </a:buClr>
            </a:pPr>
            <a:r>
              <a:rPr lang="en-US" b="0" dirty="0" smtClean="0">
                <a:sym typeface="Wingdings" panose="05000000000000000000" pitchFamily="2" charset="2"/>
              </a:rPr>
              <a:t>Open to the poor and bottom 40%, women, youth, disadvantaged</a:t>
            </a:r>
            <a:endParaRPr lang="en-US" b="0" dirty="0">
              <a:sym typeface="Wingdings" panose="05000000000000000000" pitchFamily="2" charset="2"/>
            </a:endParaRPr>
          </a:p>
          <a:p>
            <a:endParaRPr lang="en-US" sz="1800" b="0" dirty="0"/>
          </a:p>
        </p:txBody>
      </p:sp>
      <p:cxnSp>
        <p:nvCxnSpPr>
          <p:cNvPr id="4" name="Elbow Connector 3"/>
          <p:cNvCxnSpPr/>
          <p:nvPr/>
        </p:nvCxnSpPr>
        <p:spPr bwMode="auto">
          <a:xfrm>
            <a:off x="7058902" y="1975566"/>
            <a:ext cx="556493" cy="184149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Elbow Connector 11"/>
          <p:cNvCxnSpPr/>
          <p:nvPr/>
        </p:nvCxnSpPr>
        <p:spPr bwMode="auto">
          <a:xfrm flipV="1">
            <a:off x="7035656" y="2358607"/>
            <a:ext cx="588054" cy="769233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779269" y="2036526"/>
            <a:ext cx="957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/>
                </a:solidFill>
              </a:rPr>
              <a:t>MORE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JOBS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7" name="Elbow Connector 16"/>
          <p:cNvCxnSpPr/>
          <p:nvPr/>
        </p:nvCxnSpPr>
        <p:spPr bwMode="auto">
          <a:xfrm>
            <a:off x="7044671" y="2766931"/>
            <a:ext cx="780838" cy="997773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Elbow Connector 17"/>
          <p:cNvCxnSpPr/>
          <p:nvPr/>
        </p:nvCxnSpPr>
        <p:spPr bwMode="auto">
          <a:xfrm flipV="1">
            <a:off x="7079952" y="4042980"/>
            <a:ext cx="764543" cy="1609344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7861300" y="3616635"/>
            <a:ext cx="957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/>
                </a:solidFill>
              </a:rPr>
              <a:t>BETTER</a:t>
            </a:r>
          </a:p>
          <a:p>
            <a:pPr algn="ctr"/>
            <a:r>
              <a:rPr lang="en-US" i="1" dirty="0" smtClean="0">
                <a:solidFill>
                  <a:schemeClr val="bg2"/>
                </a:solidFill>
              </a:rPr>
              <a:t>JOBS</a:t>
            </a:r>
          </a:p>
          <a:p>
            <a:pPr algn="ctr"/>
            <a:endParaRPr lang="en-US" i="1" dirty="0">
              <a:solidFill>
                <a:schemeClr val="bg2"/>
              </a:solidFill>
            </a:endParaRPr>
          </a:p>
        </p:txBody>
      </p:sp>
      <p:cxnSp>
        <p:nvCxnSpPr>
          <p:cNvPr id="19" name="Elbow Connector 18"/>
          <p:cNvCxnSpPr/>
          <p:nvPr/>
        </p:nvCxnSpPr>
        <p:spPr bwMode="auto">
          <a:xfrm>
            <a:off x="7015837" y="5464085"/>
            <a:ext cx="609011" cy="31595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Elbow Connector 19"/>
          <p:cNvCxnSpPr/>
          <p:nvPr/>
        </p:nvCxnSpPr>
        <p:spPr bwMode="auto">
          <a:xfrm flipV="1">
            <a:off x="6977987" y="5948127"/>
            <a:ext cx="646861" cy="30482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759723" y="5487652"/>
            <a:ext cx="1309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/>
                </a:solidFill>
              </a:rPr>
              <a:t>INCLUSIVE JOBS</a:t>
            </a:r>
            <a:endParaRPr lang="en-US" i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911" y="6309767"/>
            <a:ext cx="8470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goals are not mutually exclusive – e.g. want ‘more’ jobs created to be ‘better’ ones – and can involve trade-offs – e.g. raising productivity may reduce the number of net jobs</a:t>
            </a:r>
            <a:endParaRPr lang="en-US" b="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5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a jobs diagnostic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-243840" y="1309917"/>
            <a:ext cx="9270145" cy="4613804"/>
          </a:xfrm>
        </p:spPr>
        <p:txBody>
          <a:bodyPr>
            <a:noAutofit/>
          </a:bodyPr>
          <a:lstStyle/>
          <a:p>
            <a:pPr marL="685800" lvl="1">
              <a:buFont typeface="Wingdings" panose="05000000000000000000" pitchFamily="2" charset="2"/>
              <a:buChar char="v"/>
            </a:pPr>
            <a:r>
              <a:rPr lang="en-US" altLang="en-US" sz="1400" b="1" u="sng" dirty="0">
                <a:ea typeface="ＭＳ Ｐゴシック" charset="0"/>
                <a:cs typeface="Andes ExtraLight"/>
              </a:rPr>
              <a:t>Step 1</a:t>
            </a:r>
            <a:r>
              <a:rPr lang="en-US" altLang="en-US" sz="1400" b="1" dirty="0">
                <a:ea typeface="ＭＳ Ｐゴシック" charset="0"/>
                <a:cs typeface="Andes ExtraLight"/>
              </a:rPr>
              <a:t>: </a:t>
            </a:r>
            <a:r>
              <a:rPr lang="en-US" altLang="en-US" sz="1400" b="1" dirty="0" smtClean="0">
                <a:ea typeface="ＭＳ Ｐゴシック" charset="0"/>
                <a:cs typeface="Andes ExtraLight"/>
              </a:rPr>
              <a:t>Basic Analysis: Establish country’s jobs needs (guides the focus of diagnostic steps 2&amp;3)</a:t>
            </a:r>
            <a:r>
              <a:rPr lang="en-US" altLang="en-US" sz="1400" dirty="0" smtClean="0">
                <a:ea typeface="ＭＳ Ｐゴシック" charset="0"/>
                <a:cs typeface="Andes ExtraLight"/>
              </a:rPr>
              <a:t>: </a:t>
            </a:r>
            <a:endParaRPr lang="en-US" altLang="en-US" sz="1400" dirty="0">
              <a:ea typeface="ＭＳ Ｐゴシック" charset="0"/>
              <a:cs typeface="Andes ExtraLight"/>
            </a:endParaRPr>
          </a:p>
          <a:p>
            <a:pPr lvl="3" indent="-342900">
              <a:buFont typeface="+mj-lt"/>
              <a:buAutoNum type="alphaUcPeriod"/>
            </a:pPr>
            <a:r>
              <a:rPr lang="en-US" altLang="en-US" sz="1400" b="1" dirty="0" smtClean="0">
                <a:ea typeface="ＭＳ Ｐゴシック" charset="0"/>
                <a:cs typeface="Andes ExtraLight"/>
              </a:rPr>
              <a:t>Set context</a:t>
            </a:r>
            <a:r>
              <a:rPr lang="en-US" altLang="en-US" sz="1400" dirty="0" smtClean="0">
                <a:ea typeface="ＭＳ Ｐゴシック" charset="0"/>
                <a:cs typeface="Andes ExtraLight"/>
              </a:rPr>
              <a:t>: Identify </a:t>
            </a:r>
            <a:r>
              <a:rPr lang="en-US" altLang="en-US" sz="1400" dirty="0">
                <a:ea typeface="ＭＳ Ｐゴシック" charset="0"/>
                <a:cs typeface="Andes ExtraLight"/>
              </a:rPr>
              <a:t>the country type, the country conditions and challenges (including demographic trends, sector composition, fragile state </a:t>
            </a:r>
            <a:r>
              <a:rPr lang="en-US" altLang="en-US" sz="1400" dirty="0" err="1">
                <a:ea typeface="ＭＳ Ｐゴシック" charset="0"/>
                <a:cs typeface="Andes ExtraLight"/>
              </a:rPr>
              <a:t>etc</a:t>
            </a:r>
            <a:r>
              <a:rPr lang="en-US" altLang="en-US" sz="1400" dirty="0">
                <a:ea typeface="ＭＳ Ｐゴシック" charset="0"/>
                <a:cs typeface="Andes ExtraLight"/>
              </a:rPr>
              <a:t>), and establish comparators</a:t>
            </a:r>
          </a:p>
          <a:p>
            <a:pPr lvl="3" indent="-342900">
              <a:buFont typeface="+mj-lt"/>
              <a:buAutoNum type="alphaUcPeriod"/>
            </a:pPr>
            <a:r>
              <a:rPr lang="en-US" altLang="en-US" sz="1400" b="1" dirty="0" smtClean="0">
                <a:ea typeface="ＭＳ Ｐゴシック" charset="0"/>
                <a:cs typeface="Andes ExtraLight"/>
              </a:rPr>
              <a:t>Identify relative </a:t>
            </a:r>
            <a:r>
              <a:rPr lang="en-US" altLang="en-US" sz="1400" b="1" dirty="0">
                <a:ea typeface="ＭＳ Ｐゴシック" charset="0"/>
                <a:cs typeface="Andes ExtraLight"/>
              </a:rPr>
              <a:t>importance </a:t>
            </a:r>
            <a:r>
              <a:rPr lang="en-US" altLang="en-US" sz="1400" dirty="0">
                <a:ea typeface="ＭＳ Ｐゴシック" charset="0"/>
                <a:cs typeface="Andes ExtraLight"/>
              </a:rPr>
              <a:t>of creating </a:t>
            </a:r>
            <a:r>
              <a:rPr lang="en-US" altLang="en-US" sz="1400" dirty="0" smtClean="0">
                <a:ea typeface="ＭＳ Ｐゴシック" charset="0"/>
                <a:cs typeface="Andes ExtraLight"/>
              </a:rPr>
              <a:t>more, </a:t>
            </a:r>
            <a:r>
              <a:rPr lang="en-US" altLang="en-US" sz="1400" dirty="0">
                <a:ea typeface="ＭＳ Ｐゴシック" charset="0"/>
                <a:cs typeface="Andes ExtraLight"/>
              </a:rPr>
              <a:t>better </a:t>
            </a:r>
            <a:r>
              <a:rPr lang="en-US" altLang="en-US" sz="1400" dirty="0" smtClean="0">
                <a:ea typeface="ＭＳ Ｐゴシック" charset="0"/>
                <a:cs typeface="Andes ExtraLight"/>
              </a:rPr>
              <a:t>and inclusive </a:t>
            </a:r>
            <a:r>
              <a:rPr lang="en-US" altLang="en-US" sz="1400" dirty="0">
                <a:ea typeface="ＭＳ Ｐゴシック" charset="0"/>
                <a:cs typeface="Andes ExtraLight"/>
              </a:rPr>
              <a:t>jobs</a:t>
            </a:r>
          </a:p>
          <a:p>
            <a:pPr lvl="4" indent="-342900">
              <a:buFont typeface="Wingdings" pitchFamily="2" charset="2"/>
              <a:buChar char="Ø"/>
            </a:pPr>
            <a:r>
              <a:rPr lang="en-US" altLang="en-US" sz="1400" dirty="0" smtClean="0">
                <a:ea typeface="ＭＳ Ｐゴシック" charset="0"/>
                <a:cs typeface="Andes ExtraLight"/>
              </a:rPr>
              <a:t>Present the changing profile </a:t>
            </a:r>
            <a:r>
              <a:rPr lang="en-US" altLang="en-US" sz="1400" dirty="0">
                <a:ea typeface="ＭＳ Ｐゴシック" charset="0"/>
                <a:cs typeface="Andes ExtraLight"/>
              </a:rPr>
              <a:t>of </a:t>
            </a:r>
            <a:r>
              <a:rPr lang="en-US" altLang="en-US" sz="1400" dirty="0" smtClean="0">
                <a:ea typeface="ＭＳ Ｐゴシック" charset="0"/>
                <a:cs typeface="Andes ExtraLight"/>
              </a:rPr>
              <a:t>jobs, workers and employers </a:t>
            </a:r>
          </a:p>
          <a:p>
            <a:pPr marL="685800" lvl="1">
              <a:buFont typeface="Wingdings" panose="05000000000000000000" pitchFamily="2" charset="2"/>
              <a:buChar char="v"/>
            </a:pPr>
            <a:r>
              <a:rPr lang="en-US" altLang="en-US" sz="1400" b="1" u="sng" dirty="0" smtClean="0">
                <a:ea typeface="ＭＳ Ｐゴシック" charset="0"/>
                <a:cs typeface="Andes ExtraLight"/>
              </a:rPr>
              <a:t>Step </a:t>
            </a:r>
            <a:r>
              <a:rPr lang="en-US" altLang="en-US" sz="1400" b="1" u="sng" dirty="0">
                <a:ea typeface="ＭＳ Ｐゴシック" charset="0"/>
                <a:cs typeface="Andes ExtraLight"/>
              </a:rPr>
              <a:t>2</a:t>
            </a:r>
            <a:r>
              <a:rPr lang="en-US" altLang="en-US" sz="1400" b="1" dirty="0">
                <a:ea typeface="ＭＳ Ｐゴシック" charset="0"/>
                <a:cs typeface="Andes ExtraLight"/>
              </a:rPr>
              <a:t>: </a:t>
            </a:r>
            <a:r>
              <a:rPr lang="en-US" altLang="en-US" sz="1400" b="1" dirty="0" smtClean="0">
                <a:ea typeface="ＭＳ Ｐゴシック" charset="0"/>
                <a:cs typeface="Andes ExtraLight"/>
              </a:rPr>
              <a:t>Interpret Results: Use structured </a:t>
            </a:r>
            <a:r>
              <a:rPr lang="en-US" altLang="en-US" sz="1400" b="1" dirty="0">
                <a:ea typeface="ＭＳ Ｐゴシック" charset="0"/>
                <a:cs typeface="Andes ExtraLight"/>
              </a:rPr>
              <a:t>i</a:t>
            </a:r>
            <a:r>
              <a:rPr lang="en-US" altLang="en-US" sz="1400" b="1" dirty="0" smtClean="0">
                <a:ea typeface="ＭＳ Ｐゴシック" charset="0"/>
                <a:cs typeface="Andes ExtraLight"/>
              </a:rPr>
              <a:t>nquiry to define </a:t>
            </a:r>
            <a:r>
              <a:rPr lang="en-US" altLang="en-US" sz="1400" b="1" dirty="0">
                <a:ea typeface="ＭＳ Ｐゴシック" charset="0"/>
                <a:cs typeface="Andes ExtraLight"/>
              </a:rPr>
              <a:t>the </a:t>
            </a:r>
            <a:r>
              <a:rPr lang="en-US" altLang="en-US" sz="1400" b="1" dirty="0" smtClean="0">
                <a:ea typeface="ＭＳ Ｐゴシック" charset="0"/>
                <a:cs typeface="Andes ExtraLight"/>
              </a:rPr>
              <a:t>key jobs challenges </a:t>
            </a:r>
            <a:r>
              <a:rPr lang="en-US" altLang="en-US" sz="1400" b="1" dirty="0">
                <a:ea typeface="ＭＳ Ｐゴシック" charset="0"/>
                <a:cs typeface="Andes ExtraLight"/>
              </a:rPr>
              <a:t>and </a:t>
            </a:r>
            <a:r>
              <a:rPr lang="en-US" altLang="en-US" sz="1400" b="1" dirty="0" smtClean="0">
                <a:ea typeface="ＭＳ Ｐゴシック" charset="0"/>
                <a:cs typeface="Andes ExtraLight"/>
              </a:rPr>
              <a:t>identify the underlying causes </a:t>
            </a:r>
            <a:r>
              <a:rPr lang="en-US" altLang="en-US" sz="1400" b="1" dirty="0">
                <a:ea typeface="ＭＳ Ｐゴシック" charset="0"/>
                <a:cs typeface="Andes ExtraLight"/>
              </a:rPr>
              <a:t>/ </a:t>
            </a:r>
            <a:r>
              <a:rPr lang="en-US" altLang="en-US" sz="1400" b="1" dirty="0" smtClean="0">
                <a:ea typeface="ＭＳ Ｐゴシック" charset="0"/>
                <a:cs typeface="Andes ExtraLight"/>
              </a:rPr>
              <a:t>constraints on all three dimensions:</a:t>
            </a:r>
            <a:endParaRPr lang="en-US" altLang="en-US" sz="1400" dirty="0">
              <a:ea typeface="ＭＳ Ｐゴシック" charset="0"/>
              <a:cs typeface="Andes ExtraLight"/>
            </a:endParaRPr>
          </a:p>
          <a:p>
            <a:pPr marL="1657350" lvl="3" indent="-400050">
              <a:buFont typeface="+mj-lt"/>
              <a:buAutoNum type="alphaUcPeriod"/>
            </a:pPr>
            <a:r>
              <a:rPr lang="en-US" altLang="en-US" sz="1400" b="1" dirty="0" smtClean="0">
                <a:solidFill>
                  <a:schemeClr val="bg2"/>
                </a:solidFill>
                <a:ea typeface="ＭＳ Ｐゴシック" charset="0"/>
                <a:cs typeface="Andes ExtraLight"/>
              </a:rPr>
              <a:t>More jobs</a:t>
            </a:r>
            <a:r>
              <a:rPr lang="en-US" altLang="en-US" sz="1400" dirty="0" smtClean="0">
                <a:ea typeface="ＭＳ Ｐゴシック" charset="0"/>
                <a:cs typeface="Andes ExtraLight"/>
              </a:rPr>
              <a:t>: Is the economy creating sufficient jobs relative to the working age population?</a:t>
            </a:r>
            <a:endParaRPr lang="en-US" altLang="en-US" sz="1400" dirty="0">
              <a:ea typeface="ＭＳ Ｐゴシック" charset="0"/>
              <a:cs typeface="Andes ExtraLight"/>
            </a:endParaRPr>
          </a:p>
          <a:p>
            <a:pPr lvl="4" indent="-342900">
              <a:buFont typeface="Wingdings" panose="05000000000000000000" pitchFamily="2" charset="2"/>
              <a:buChar char="Ø"/>
            </a:pPr>
            <a:r>
              <a:rPr lang="en-US" altLang="en-US" sz="1400" dirty="0" smtClean="0">
                <a:ea typeface="ＭＳ Ｐゴシック" charset="0"/>
                <a:cs typeface="Andes ExtraLight"/>
              </a:rPr>
              <a:t>Growth – is growth sufficient? Is elasticity of employment to growth too low? </a:t>
            </a:r>
            <a:r>
              <a:rPr lang="en-US" altLang="en-US" sz="1400" dirty="0">
                <a:ea typeface="ＭＳ Ｐゴシック" charset="0"/>
                <a:cs typeface="Andes ExtraLight"/>
              </a:rPr>
              <a:t> </a:t>
            </a:r>
            <a:r>
              <a:rPr lang="en-US" altLang="en-US" sz="1400" dirty="0" smtClean="0">
                <a:ea typeface="ＭＳ Ｐゴシック" charset="0"/>
                <a:cs typeface="Andes ExtraLight"/>
              </a:rPr>
              <a:t>Are jobs being created in areas that encourage transformations (structural; spatial; formalization)?</a:t>
            </a:r>
          </a:p>
          <a:p>
            <a:pPr lvl="4" indent="-342900">
              <a:buFont typeface="Wingdings" panose="05000000000000000000" pitchFamily="2" charset="2"/>
              <a:buChar char="Ø"/>
            </a:pPr>
            <a:r>
              <a:rPr lang="en-US" altLang="en-US" sz="1400" dirty="0" smtClean="0">
                <a:ea typeface="ＭＳ Ｐゴシック" charset="0"/>
                <a:cs typeface="Andes ExtraLight"/>
              </a:rPr>
              <a:t>Demand constraints to job creation – fundamentals, business environment, governance</a:t>
            </a:r>
            <a:endParaRPr lang="en-US" altLang="en-US" sz="1400" dirty="0">
              <a:ea typeface="ＭＳ Ｐゴシック" charset="0"/>
              <a:cs typeface="Andes ExtraLight"/>
            </a:endParaRPr>
          </a:p>
          <a:p>
            <a:pPr lvl="4" indent="-342900">
              <a:buFont typeface="Wingdings" panose="05000000000000000000" pitchFamily="2" charset="2"/>
              <a:buChar char="Ø"/>
            </a:pPr>
            <a:r>
              <a:rPr lang="en-US" altLang="en-US" sz="1400" dirty="0">
                <a:ea typeface="ＭＳ Ｐゴシック" charset="0"/>
                <a:cs typeface="Andes ExtraLight"/>
              </a:rPr>
              <a:t>Supply </a:t>
            </a:r>
            <a:r>
              <a:rPr lang="en-US" altLang="en-US" sz="1400" dirty="0" smtClean="0">
                <a:ea typeface="ＭＳ Ｐゴシック" charset="0"/>
                <a:cs typeface="Andes ExtraLight"/>
              </a:rPr>
              <a:t>constraints – insufficient labor force participation, skills</a:t>
            </a:r>
            <a:endParaRPr lang="en-US" altLang="en-US" sz="1400" dirty="0">
              <a:ea typeface="ＭＳ Ｐゴシック" charset="0"/>
              <a:cs typeface="Andes ExtraLight"/>
            </a:endParaRPr>
          </a:p>
          <a:p>
            <a:pPr marL="1657350" lvl="3" indent="-400050">
              <a:buFont typeface="+mj-lt"/>
              <a:buAutoNum type="alphaUcPeriod"/>
            </a:pPr>
            <a:r>
              <a:rPr lang="en-US" altLang="en-US" sz="1400" b="1" dirty="0" smtClean="0">
                <a:solidFill>
                  <a:schemeClr val="bg2"/>
                </a:solidFill>
                <a:ea typeface="ＭＳ Ｐゴシック" charset="0"/>
                <a:cs typeface="Andes ExtraLight"/>
              </a:rPr>
              <a:t>Better jobs</a:t>
            </a:r>
            <a:r>
              <a:rPr lang="en-US" altLang="en-US" sz="1400" b="1" dirty="0" smtClean="0">
                <a:ea typeface="ＭＳ Ｐゴシック" charset="0"/>
                <a:cs typeface="Andes ExtraLight"/>
              </a:rPr>
              <a:t>:</a:t>
            </a:r>
            <a:r>
              <a:rPr lang="en-US" altLang="en-US" sz="1400" dirty="0">
                <a:ea typeface="ＭＳ Ｐゴシック" charset="0"/>
                <a:cs typeface="Andes ExtraLight"/>
              </a:rPr>
              <a:t> </a:t>
            </a:r>
            <a:r>
              <a:rPr lang="en-US" altLang="en-US" sz="1400" dirty="0" smtClean="0">
                <a:ea typeface="ＭＳ Ｐゴシック" charset="0"/>
                <a:cs typeface="Andes ExtraLight"/>
              </a:rPr>
              <a:t> Is productivity rising</a:t>
            </a:r>
            <a:r>
              <a:rPr lang="en-US" altLang="en-US" sz="1400" dirty="0">
                <a:ea typeface="ＭＳ Ｐゴシック" charset="0"/>
                <a:cs typeface="Andes ExtraLight"/>
              </a:rPr>
              <a:t>? </a:t>
            </a:r>
            <a:r>
              <a:rPr lang="en-US" altLang="en-US" sz="1400" dirty="0" smtClean="0">
                <a:ea typeface="ＭＳ Ｐゴシック" charset="0"/>
                <a:cs typeface="Andes ExtraLight"/>
              </a:rPr>
              <a:t>Is the proportion of </a:t>
            </a:r>
            <a:r>
              <a:rPr lang="en-US" altLang="en-US" sz="1400" i="1" dirty="0" smtClean="0">
                <a:ea typeface="ＭＳ Ｐゴシック" charset="0"/>
                <a:cs typeface="Andes ExtraLight"/>
              </a:rPr>
              <a:t>working </a:t>
            </a:r>
            <a:r>
              <a:rPr lang="en-US" altLang="en-US" sz="1400" i="1" dirty="0">
                <a:ea typeface="ＭＳ Ｐゴシック" charset="0"/>
                <a:cs typeface="Andes ExtraLight"/>
              </a:rPr>
              <a:t>poor </a:t>
            </a:r>
            <a:r>
              <a:rPr lang="en-US" altLang="en-US" sz="1400" dirty="0" smtClean="0">
                <a:ea typeface="ＭＳ Ｐゴシック" charset="0"/>
                <a:cs typeface="Andes ExtraLight"/>
              </a:rPr>
              <a:t>declining in the labor force?</a:t>
            </a:r>
          </a:p>
          <a:p>
            <a:pPr marL="2114550" lvl="4" indent="-400050">
              <a:buFont typeface="Wingdings" panose="05000000000000000000" pitchFamily="2" charset="2"/>
              <a:buChar char="Ø"/>
            </a:pPr>
            <a:r>
              <a:rPr lang="en-US" altLang="en-US" sz="1400" dirty="0" smtClean="0">
                <a:ea typeface="ＭＳ Ｐゴシック" charset="0"/>
                <a:cs typeface="Andes ExtraLight"/>
              </a:rPr>
              <a:t>Are new and existing jobs more productive?</a:t>
            </a:r>
          </a:p>
          <a:p>
            <a:pPr marL="2114550" lvl="4" indent="-400050">
              <a:buFont typeface="Wingdings" panose="05000000000000000000" pitchFamily="2" charset="2"/>
              <a:buChar char="Ø"/>
            </a:pPr>
            <a:r>
              <a:rPr lang="en-US" altLang="en-US" sz="1400" dirty="0" smtClean="0">
                <a:ea typeface="ＭＳ Ｐゴシック" charset="0"/>
                <a:cs typeface="Andes ExtraLight"/>
              </a:rPr>
              <a:t>Are people raising productivity of current jobs or reallocating time to more productive jobs?</a:t>
            </a:r>
          </a:p>
          <a:p>
            <a:pPr marL="2114550" lvl="4" indent="-400050">
              <a:buFont typeface="Wingdings" panose="05000000000000000000" pitchFamily="2" charset="2"/>
              <a:buChar char="Ø"/>
            </a:pPr>
            <a:r>
              <a:rPr lang="en-US" altLang="en-US" sz="1400" dirty="0" smtClean="0">
                <a:ea typeface="ＭＳ Ｐゴシック" charset="0"/>
                <a:cs typeface="Andes ExtraLight"/>
              </a:rPr>
              <a:t>Are earnings rising?  Are worker vulnerabilities addressed? </a:t>
            </a:r>
            <a:endParaRPr lang="en-US" altLang="en-US" sz="1400" b="1" dirty="0" smtClean="0">
              <a:ea typeface="ＭＳ Ｐゴシック" charset="0"/>
              <a:cs typeface="Andes ExtraLight"/>
            </a:endParaRPr>
          </a:p>
          <a:p>
            <a:pPr marL="1657350" lvl="3" indent="-400050">
              <a:buFont typeface="+mj-lt"/>
              <a:buAutoNum type="alphaUcPeriod"/>
            </a:pPr>
            <a:r>
              <a:rPr lang="en-US" altLang="en-US" sz="1400" b="1" dirty="0" smtClean="0">
                <a:solidFill>
                  <a:schemeClr val="bg2"/>
                </a:solidFill>
                <a:ea typeface="ＭＳ Ｐゴシック" charset="0"/>
                <a:cs typeface="Andes ExtraLight"/>
              </a:rPr>
              <a:t>Inclusive jobs</a:t>
            </a:r>
            <a:r>
              <a:rPr lang="en-US" altLang="en-US" sz="1400" dirty="0" smtClean="0">
                <a:ea typeface="ＭＳ Ｐゴシック" charset="0"/>
                <a:cs typeface="Andes ExtraLight"/>
              </a:rPr>
              <a:t>:</a:t>
            </a:r>
            <a:r>
              <a:rPr lang="en-US" altLang="en-US" sz="1400" b="1" dirty="0" smtClean="0">
                <a:solidFill>
                  <a:schemeClr val="bg2"/>
                </a:solidFill>
                <a:ea typeface="ＭＳ Ｐゴシック" charset="0"/>
                <a:cs typeface="Andes ExtraLight"/>
              </a:rPr>
              <a:t>  </a:t>
            </a:r>
            <a:r>
              <a:rPr lang="en-US" altLang="en-US" sz="1400" dirty="0" smtClean="0">
                <a:ea typeface="ＭＳ Ｐゴシック" charset="0"/>
                <a:cs typeface="Andes ExtraLight"/>
              </a:rPr>
              <a:t>Who </a:t>
            </a:r>
            <a:r>
              <a:rPr lang="en-US" altLang="en-US" sz="1400" dirty="0">
                <a:ea typeface="ＭＳ Ｐゴシック" charset="0"/>
                <a:cs typeface="Andes ExtraLight"/>
              </a:rPr>
              <a:t>has access to jobs?</a:t>
            </a:r>
          </a:p>
          <a:p>
            <a:pPr lvl="4" indent="-342900">
              <a:buFont typeface="Wingdings" panose="05000000000000000000" pitchFamily="2" charset="2"/>
              <a:buChar char="Ø"/>
            </a:pPr>
            <a:r>
              <a:rPr lang="en-US" altLang="en-US" sz="1400" dirty="0" smtClean="0">
                <a:ea typeface="ＭＳ Ｐゴシック" charset="0"/>
                <a:cs typeface="Andes ExtraLight"/>
              </a:rPr>
              <a:t>Are job dynamics contributing to poverty reduction and promoting shared prosperity?</a:t>
            </a:r>
          </a:p>
          <a:p>
            <a:pPr lvl="4" indent="-342900">
              <a:buFont typeface="Wingdings" panose="05000000000000000000" pitchFamily="2" charset="2"/>
              <a:buChar char="Ø"/>
            </a:pPr>
            <a:r>
              <a:rPr lang="en-US" altLang="en-US" sz="1400" dirty="0" smtClean="0">
                <a:ea typeface="ＭＳ Ｐゴシック" charset="0"/>
                <a:cs typeface="Andes ExtraLight"/>
              </a:rPr>
              <a:t>Are women, youth, minorities able to access job opportunities?</a:t>
            </a:r>
          </a:p>
          <a:p>
            <a:pPr marL="685800" lvl="1">
              <a:buFont typeface="Wingdings" panose="05000000000000000000" pitchFamily="2" charset="2"/>
              <a:buChar char="v"/>
            </a:pPr>
            <a:r>
              <a:rPr lang="en-US" altLang="en-US" sz="1400" b="1" u="sng" dirty="0" smtClean="0">
                <a:ea typeface="ＭＳ Ｐゴシック" charset="0"/>
                <a:cs typeface="Andes ExtraLight"/>
              </a:rPr>
              <a:t>Step </a:t>
            </a:r>
            <a:r>
              <a:rPr lang="en-US" altLang="en-US" sz="1400" b="1" u="sng" dirty="0">
                <a:ea typeface="ＭＳ Ｐゴシック" charset="0"/>
                <a:cs typeface="Andes ExtraLight"/>
              </a:rPr>
              <a:t>3</a:t>
            </a:r>
            <a:r>
              <a:rPr lang="en-US" altLang="en-US" sz="1400" b="1" dirty="0">
                <a:ea typeface="ＭＳ Ｐゴシック" charset="0"/>
                <a:cs typeface="Andes ExtraLight"/>
              </a:rPr>
              <a:t>: </a:t>
            </a:r>
            <a:r>
              <a:rPr lang="en-US" altLang="en-US" sz="1400" b="1" dirty="0" smtClean="0">
                <a:ea typeface="ＭＳ Ｐゴシック" charset="0"/>
                <a:cs typeface="Andes ExtraLight"/>
              </a:rPr>
              <a:t>Define priorities and </a:t>
            </a:r>
            <a:r>
              <a:rPr lang="en-US" altLang="en-US" sz="1400" b="1" dirty="0">
                <a:ea typeface="ＭＳ Ｐゴシック" charset="0"/>
                <a:cs typeface="Andes ExtraLight"/>
              </a:rPr>
              <a:t>f</a:t>
            </a:r>
            <a:r>
              <a:rPr lang="en-US" altLang="en-US" sz="1400" b="1" dirty="0" smtClean="0">
                <a:ea typeface="ＭＳ Ｐゴシック" charset="0"/>
                <a:cs typeface="Andes ExtraLight"/>
              </a:rPr>
              <a:t>ind possible </a:t>
            </a:r>
            <a:r>
              <a:rPr lang="en-US" altLang="en-US" sz="1400" b="1" dirty="0">
                <a:ea typeface="ＭＳ Ｐゴシック" charset="0"/>
                <a:cs typeface="Andes ExtraLight"/>
              </a:rPr>
              <a:t>s</a:t>
            </a:r>
            <a:r>
              <a:rPr lang="en-US" altLang="en-US" sz="1400" b="1" dirty="0" smtClean="0">
                <a:ea typeface="ＭＳ Ｐゴシック" charset="0"/>
                <a:cs typeface="Andes ExtraLight"/>
              </a:rPr>
              <a:t>olutions</a:t>
            </a:r>
            <a:endParaRPr lang="en-US" altLang="en-US" sz="1400" b="1" dirty="0">
              <a:ea typeface="ＭＳ Ｐゴシック" charset="0"/>
              <a:cs typeface="Andes ExtraLight"/>
            </a:endParaRPr>
          </a:p>
          <a:p>
            <a:pPr marL="1595437" lvl="3" indent="-338137">
              <a:buFont typeface="Wingdings" panose="05000000000000000000" pitchFamily="2" charset="2"/>
              <a:buChar char="Ø"/>
            </a:pPr>
            <a:r>
              <a:rPr lang="en-US" altLang="en-US" sz="1400" dirty="0" smtClean="0">
                <a:ea typeface="ＭＳ Ｐゴシック" charset="0"/>
                <a:cs typeface="Andes ExtraLight"/>
              </a:rPr>
              <a:t>Look for synergies in solutions that can address multiple dimensions of jobs challenges more efficiently and effectively;  recognize where trade-offs need to be made, and why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215515" y="6356350"/>
            <a:ext cx="317500" cy="365125"/>
          </a:xfrm>
        </p:spPr>
        <p:txBody>
          <a:bodyPr/>
          <a:lstStyle/>
          <a:p>
            <a:pPr>
              <a:defRPr/>
            </a:pPr>
            <a:fld id="{8F1FA4A1-659D-47DA-8B68-B3639E0B7F5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obs-Group-PPT-Template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ull Page Interior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Jobs-Group-PPT-Template</Template>
  <TotalTime>19410</TotalTime>
  <Words>4276</Words>
  <Application>Microsoft Office PowerPoint</Application>
  <PresentationFormat>On-screen Show (4:3)</PresentationFormat>
  <Paragraphs>607</Paragraphs>
  <Slides>27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Jobs-Group-PPT-Template</vt:lpstr>
      <vt:lpstr>Full Page Interior</vt:lpstr>
      <vt:lpstr>Jobs GROUP </vt:lpstr>
      <vt:lpstr>OUTLINE</vt:lpstr>
      <vt:lpstr>Why conduct JOBS diagnostics?</vt:lpstr>
      <vt:lpstr>why a multi-sector jobs diagnostic?</vt:lpstr>
      <vt:lpstr>Why a New Jobs Diagnostic?</vt:lpstr>
      <vt:lpstr>Use of a jobs diagnostic</vt:lpstr>
      <vt:lpstr>Use of a jobs diagnostic: what it doesn’t do…</vt:lpstr>
      <vt:lpstr>Objectives: determine key challenges to “expanding job opportunities”</vt:lpstr>
      <vt:lpstr>Elements of a jobs diagnostic</vt:lpstr>
      <vt:lpstr>the Jobs Diagnostic’s Links to The twin goals</vt:lpstr>
      <vt:lpstr>Step 1A – Establish Country context </vt:lpstr>
      <vt:lpstr>Step 1B – profile of jobs, workers and employers</vt:lpstr>
      <vt:lpstr>STEP 1B. EXAMPLE:  JOBS PROFILE IN KENYA</vt:lpstr>
      <vt:lpstr>STEP 1.  Example: profile of employers and job creating firms over a decade in uganda by location and firm size</vt:lpstr>
      <vt:lpstr>STEP 1.  Example: ENTERPRISE DYNAMICS: EMPLOYMENT DISTRIBUTION BY AGE AND SIZE OF FIRMS in mena</vt:lpstr>
      <vt:lpstr>STEP 1.  Example: identifying `better’ and `inclusive’ jobs in mena</vt:lpstr>
      <vt:lpstr>Step 1:  Example: jobs needs from demographic trends in nigeria</vt:lpstr>
      <vt:lpstr>Step 2:  Diagnosis:  DEFINE [structural] jobs CHALLENGES AND look for THEIR [binding] Constraints</vt:lpstr>
      <vt:lpstr>Step 2A –  constraints/opportunities for More jobs</vt:lpstr>
      <vt:lpstr>Step 2B– constraints/opportunities for Better jobs</vt:lpstr>
      <vt:lpstr>Step 2C – Constraints/opportunities To Inclusive jobs</vt:lpstr>
      <vt:lpstr>Step 3: Prioritize BETWEEN CONSTRAINTS to find solutions (reforms and investments)</vt:lpstr>
      <vt:lpstr>Step 3 – define priorities &amp; IDENTIFY solution areas:</vt:lpstr>
      <vt:lpstr>Step 3: ex #1 of cross-cutting solution areas (taking account of country typology)</vt:lpstr>
      <vt:lpstr>Step 3: ex #2 of cross-cutting solution areas (taking account of country typology)</vt:lpstr>
      <vt:lpstr>Jobs TOOLS AND DATA AVAILABILITY (EXAMPLES)</vt:lpstr>
      <vt:lpstr>For more information…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Jobs CCSA</dc:title>
  <dc:creator>Dino L. Merotto;Mary Hallward-Driemeier</dc:creator>
  <cp:lastModifiedBy>Sarah Elizabeth Haddock</cp:lastModifiedBy>
  <cp:revision>456</cp:revision>
  <cp:lastPrinted>2014-11-12T22:44:42Z</cp:lastPrinted>
  <dcterms:created xsi:type="dcterms:W3CDTF">2014-10-17T14:20:53Z</dcterms:created>
  <dcterms:modified xsi:type="dcterms:W3CDTF">2015-01-20T17:54:04Z</dcterms:modified>
</cp:coreProperties>
</file>